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6"/>
  </p:notesMasterIdLst>
  <p:sldIdLst>
    <p:sldId id="256" r:id="rId2"/>
    <p:sldId id="280" r:id="rId3"/>
    <p:sldId id="258" r:id="rId4"/>
    <p:sldId id="279" r:id="rId5"/>
    <p:sldId id="277" r:id="rId6"/>
    <p:sldId id="281" r:id="rId7"/>
    <p:sldId id="264" r:id="rId8"/>
    <p:sldId id="275" r:id="rId9"/>
    <p:sldId id="265" r:id="rId10"/>
    <p:sldId id="270" r:id="rId11"/>
    <p:sldId id="273" r:id="rId12"/>
    <p:sldId id="262" r:id="rId13"/>
    <p:sldId id="263" r:id="rId14"/>
    <p:sldId id="282" r:id="rId15"/>
  </p:sldIdLst>
  <p:sldSz cx="27432000" cy="36576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1520" userDrawn="1">
          <p15:clr>
            <a:srgbClr val="A4A3A4"/>
          </p15:clr>
        </p15:guide>
        <p15:guide id="2" pos="86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A589495-4634-E0F5-453C-A1F3E833225E}" name="Milou Arts" initials="MA" userId="S::milou.arts@nioz.nl::7ec55ba6-5421-432d-b4ca-d0176b49544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Wesley Sparagon" initials="" lastIdx="5" clrIdx="0"/>
  <p:cmAuthor id="1" name="Milou Arts" initials=""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90FF"/>
    <a:srgbClr val="1874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p:scale>
          <a:sx n="28" d="100"/>
          <a:sy n="28" d="100"/>
        </p:scale>
        <p:origin x="764" y="-2148"/>
      </p:cViewPr>
      <p:guideLst>
        <p:guide orient="horz" pos="11520"/>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1f23bc0d9c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1f23bc0d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0726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1f706932e5_0_2: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1f706932e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2408ed367b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2408ed36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2408ed367b_0_5: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2408ed367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2408ed367b_0_42: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2408ed367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2483f87f1c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2483f87f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1f706932e5_0_33: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1f706932e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af81342_0_5: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af8134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35133" y="5294765"/>
            <a:ext cx="25561802" cy="1459627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36976"/>
            </a:lvl1pPr>
            <a:lvl2pPr lvl="1" algn="ctr">
              <a:spcBef>
                <a:spcPts val="0"/>
              </a:spcBef>
              <a:spcAft>
                <a:spcPts val="0"/>
              </a:spcAft>
              <a:buSzPts val="5200"/>
              <a:buNone/>
              <a:defRPr sz="36976"/>
            </a:lvl2pPr>
            <a:lvl3pPr lvl="2" algn="ctr">
              <a:spcBef>
                <a:spcPts val="0"/>
              </a:spcBef>
              <a:spcAft>
                <a:spcPts val="0"/>
              </a:spcAft>
              <a:buSzPts val="5200"/>
              <a:buNone/>
              <a:defRPr sz="36976"/>
            </a:lvl3pPr>
            <a:lvl4pPr lvl="3" algn="ctr">
              <a:spcBef>
                <a:spcPts val="0"/>
              </a:spcBef>
              <a:spcAft>
                <a:spcPts val="0"/>
              </a:spcAft>
              <a:buSzPts val="5200"/>
              <a:buNone/>
              <a:defRPr sz="36976"/>
            </a:lvl4pPr>
            <a:lvl5pPr lvl="4" algn="ctr">
              <a:spcBef>
                <a:spcPts val="0"/>
              </a:spcBef>
              <a:spcAft>
                <a:spcPts val="0"/>
              </a:spcAft>
              <a:buSzPts val="5200"/>
              <a:buNone/>
              <a:defRPr sz="36976"/>
            </a:lvl5pPr>
            <a:lvl6pPr lvl="5" algn="ctr">
              <a:spcBef>
                <a:spcPts val="0"/>
              </a:spcBef>
              <a:spcAft>
                <a:spcPts val="0"/>
              </a:spcAft>
              <a:buSzPts val="5200"/>
              <a:buNone/>
              <a:defRPr sz="36976"/>
            </a:lvl6pPr>
            <a:lvl7pPr lvl="6" algn="ctr">
              <a:spcBef>
                <a:spcPts val="0"/>
              </a:spcBef>
              <a:spcAft>
                <a:spcPts val="0"/>
              </a:spcAft>
              <a:buSzPts val="5200"/>
              <a:buNone/>
              <a:defRPr sz="36976"/>
            </a:lvl7pPr>
            <a:lvl8pPr lvl="7" algn="ctr">
              <a:spcBef>
                <a:spcPts val="0"/>
              </a:spcBef>
              <a:spcAft>
                <a:spcPts val="0"/>
              </a:spcAft>
              <a:buSzPts val="5200"/>
              <a:buNone/>
              <a:defRPr sz="36976"/>
            </a:lvl8pPr>
            <a:lvl9pPr lvl="8" algn="ctr">
              <a:spcBef>
                <a:spcPts val="0"/>
              </a:spcBef>
              <a:spcAft>
                <a:spcPts val="0"/>
              </a:spcAft>
              <a:buSzPts val="5200"/>
              <a:buNone/>
              <a:defRPr sz="36976"/>
            </a:lvl9pPr>
          </a:lstStyle>
          <a:p>
            <a:endParaRPr/>
          </a:p>
        </p:txBody>
      </p:sp>
      <p:sp>
        <p:nvSpPr>
          <p:cNvPr id="11" name="Google Shape;11;p2"/>
          <p:cNvSpPr txBox="1">
            <a:spLocks noGrp="1"/>
          </p:cNvSpPr>
          <p:nvPr>
            <p:ph type="subTitle" idx="1"/>
          </p:nvPr>
        </p:nvSpPr>
        <p:spPr>
          <a:xfrm>
            <a:off x="935107" y="20153789"/>
            <a:ext cx="25561802" cy="563627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19912"/>
            </a:lvl1pPr>
            <a:lvl2pPr lvl="1" algn="ctr">
              <a:lnSpc>
                <a:spcPct val="100000"/>
              </a:lnSpc>
              <a:spcBef>
                <a:spcPts val="0"/>
              </a:spcBef>
              <a:spcAft>
                <a:spcPts val="0"/>
              </a:spcAft>
              <a:buSzPts val="2800"/>
              <a:buNone/>
              <a:defRPr sz="19912"/>
            </a:lvl2pPr>
            <a:lvl3pPr lvl="2" algn="ctr">
              <a:lnSpc>
                <a:spcPct val="100000"/>
              </a:lnSpc>
              <a:spcBef>
                <a:spcPts val="0"/>
              </a:spcBef>
              <a:spcAft>
                <a:spcPts val="0"/>
              </a:spcAft>
              <a:buSzPts val="2800"/>
              <a:buNone/>
              <a:defRPr sz="19912"/>
            </a:lvl3pPr>
            <a:lvl4pPr lvl="3" algn="ctr">
              <a:lnSpc>
                <a:spcPct val="100000"/>
              </a:lnSpc>
              <a:spcBef>
                <a:spcPts val="0"/>
              </a:spcBef>
              <a:spcAft>
                <a:spcPts val="0"/>
              </a:spcAft>
              <a:buSzPts val="2800"/>
              <a:buNone/>
              <a:defRPr sz="19912"/>
            </a:lvl4pPr>
            <a:lvl5pPr lvl="4" algn="ctr">
              <a:lnSpc>
                <a:spcPct val="100000"/>
              </a:lnSpc>
              <a:spcBef>
                <a:spcPts val="0"/>
              </a:spcBef>
              <a:spcAft>
                <a:spcPts val="0"/>
              </a:spcAft>
              <a:buSzPts val="2800"/>
              <a:buNone/>
              <a:defRPr sz="19912"/>
            </a:lvl5pPr>
            <a:lvl6pPr lvl="5" algn="ctr">
              <a:lnSpc>
                <a:spcPct val="100000"/>
              </a:lnSpc>
              <a:spcBef>
                <a:spcPts val="0"/>
              </a:spcBef>
              <a:spcAft>
                <a:spcPts val="0"/>
              </a:spcAft>
              <a:buSzPts val="2800"/>
              <a:buNone/>
              <a:defRPr sz="19912"/>
            </a:lvl6pPr>
            <a:lvl7pPr lvl="6" algn="ctr">
              <a:lnSpc>
                <a:spcPct val="100000"/>
              </a:lnSpc>
              <a:spcBef>
                <a:spcPts val="0"/>
              </a:spcBef>
              <a:spcAft>
                <a:spcPts val="0"/>
              </a:spcAft>
              <a:buSzPts val="2800"/>
              <a:buNone/>
              <a:defRPr sz="19912"/>
            </a:lvl7pPr>
            <a:lvl8pPr lvl="7" algn="ctr">
              <a:lnSpc>
                <a:spcPct val="100000"/>
              </a:lnSpc>
              <a:spcBef>
                <a:spcPts val="0"/>
              </a:spcBef>
              <a:spcAft>
                <a:spcPts val="0"/>
              </a:spcAft>
              <a:buSzPts val="2800"/>
              <a:buNone/>
              <a:defRPr sz="19912"/>
            </a:lvl8pPr>
            <a:lvl9pPr lvl="8" algn="ctr">
              <a:lnSpc>
                <a:spcPct val="100000"/>
              </a:lnSpc>
              <a:spcBef>
                <a:spcPts val="0"/>
              </a:spcBef>
              <a:spcAft>
                <a:spcPts val="0"/>
              </a:spcAft>
              <a:buSzPts val="2800"/>
              <a:buNone/>
              <a:defRPr sz="19912"/>
            </a:lvl9pPr>
          </a:lstStyle>
          <a:p>
            <a:endParaRPr/>
          </a:p>
        </p:txBody>
      </p:sp>
      <p:sp>
        <p:nvSpPr>
          <p:cNvPr id="12" name="Google Shape;12;p2"/>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935107" y="7865789"/>
            <a:ext cx="25561802" cy="1396267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85332"/>
            </a:lvl1pPr>
            <a:lvl2pPr lvl="1" algn="ctr">
              <a:spcBef>
                <a:spcPts val="0"/>
              </a:spcBef>
              <a:spcAft>
                <a:spcPts val="0"/>
              </a:spcAft>
              <a:buSzPts val="12000"/>
              <a:buNone/>
              <a:defRPr sz="85332"/>
            </a:lvl2pPr>
            <a:lvl3pPr lvl="2" algn="ctr">
              <a:spcBef>
                <a:spcPts val="0"/>
              </a:spcBef>
              <a:spcAft>
                <a:spcPts val="0"/>
              </a:spcAft>
              <a:buSzPts val="12000"/>
              <a:buNone/>
              <a:defRPr sz="85332"/>
            </a:lvl3pPr>
            <a:lvl4pPr lvl="3" algn="ctr">
              <a:spcBef>
                <a:spcPts val="0"/>
              </a:spcBef>
              <a:spcAft>
                <a:spcPts val="0"/>
              </a:spcAft>
              <a:buSzPts val="12000"/>
              <a:buNone/>
              <a:defRPr sz="85332"/>
            </a:lvl4pPr>
            <a:lvl5pPr lvl="4" algn="ctr">
              <a:spcBef>
                <a:spcPts val="0"/>
              </a:spcBef>
              <a:spcAft>
                <a:spcPts val="0"/>
              </a:spcAft>
              <a:buSzPts val="12000"/>
              <a:buNone/>
              <a:defRPr sz="85332"/>
            </a:lvl5pPr>
            <a:lvl6pPr lvl="5" algn="ctr">
              <a:spcBef>
                <a:spcPts val="0"/>
              </a:spcBef>
              <a:spcAft>
                <a:spcPts val="0"/>
              </a:spcAft>
              <a:buSzPts val="12000"/>
              <a:buNone/>
              <a:defRPr sz="85332"/>
            </a:lvl6pPr>
            <a:lvl7pPr lvl="6" algn="ctr">
              <a:spcBef>
                <a:spcPts val="0"/>
              </a:spcBef>
              <a:spcAft>
                <a:spcPts val="0"/>
              </a:spcAft>
              <a:buSzPts val="12000"/>
              <a:buNone/>
              <a:defRPr sz="85332"/>
            </a:lvl7pPr>
            <a:lvl8pPr lvl="7" algn="ctr">
              <a:spcBef>
                <a:spcPts val="0"/>
              </a:spcBef>
              <a:spcAft>
                <a:spcPts val="0"/>
              </a:spcAft>
              <a:buSzPts val="12000"/>
              <a:buNone/>
              <a:defRPr sz="85332"/>
            </a:lvl8pPr>
            <a:lvl9pPr lvl="8" algn="ctr">
              <a:spcBef>
                <a:spcPts val="0"/>
              </a:spcBef>
              <a:spcAft>
                <a:spcPts val="0"/>
              </a:spcAft>
              <a:buSzPts val="12000"/>
              <a:buNone/>
              <a:defRPr sz="85332"/>
            </a:lvl9pPr>
          </a:lstStyle>
          <a:p>
            <a:r>
              <a:t>xx%</a:t>
            </a:r>
          </a:p>
        </p:txBody>
      </p:sp>
      <p:sp>
        <p:nvSpPr>
          <p:cNvPr id="46" name="Google Shape;46;p11"/>
          <p:cNvSpPr txBox="1">
            <a:spLocks noGrp="1"/>
          </p:cNvSpPr>
          <p:nvPr>
            <p:ph type="body" idx="1"/>
          </p:nvPr>
        </p:nvSpPr>
        <p:spPr>
          <a:xfrm>
            <a:off x="935107" y="22415833"/>
            <a:ext cx="25561802" cy="9250134"/>
          </a:xfrm>
          <a:prstGeom prst="rect">
            <a:avLst/>
          </a:prstGeom>
        </p:spPr>
        <p:txBody>
          <a:bodyPr spcFirstLastPara="1" wrap="square" lIns="91425" tIns="91425" rIns="91425" bIns="91425" anchor="t" anchorCtr="0">
            <a:normAutofit/>
          </a:bodyPr>
          <a:lstStyle>
            <a:lvl1pPr marL="3251104" lvl="0" indent="-2438326" algn="ctr">
              <a:spcBef>
                <a:spcPts val="0"/>
              </a:spcBef>
              <a:spcAft>
                <a:spcPts val="0"/>
              </a:spcAft>
              <a:buSzPts val="1800"/>
              <a:buChar char="●"/>
              <a:defRPr/>
            </a:lvl1pPr>
            <a:lvl2pPr marL="6502216" lvl="1" indent="-2257714" algn="ctr">
              <a:spcBef>
                <a:spcPts val="0"/>
              </a:spcBef>
              <a:spcAft>
                <a:spcPts val="0"/>
              </a:spcAft>
              <a:buSzPts val="1400"/>
              <a:buChar char="○"/>
              <a:defRPr/>
            </a:lvl2pPr>
            <a:lvl3pPr marL="9753318" lvl="2" indent="-2257714" algn="ctr">
              <a:spcBef>
                <a:spcPts val="0"/>
              </a:spcBef>
              <a:spcAft>
                <a:spcPts val="0"/>
              </a:spcAft>
              <a:buSzPts val="1400"/>
              <a:buChar char="■"/>
              <a:defRPr/>
            </a:lvl3pPr>
            <a:lvl4pPr marL="13004422" lvl="3" indent="-2257714" algn="ctr">
              <a:spcBef>
                <a:spcPts val="0"/>
              </a:spcBef>
              <a:spcAft>
                <a:spcPts val="0"/>
              </a:spcAft>
              <a:buSzPts val="1400"/>
              <a:buChar char="●"/>
              <a:defRPr/>
            </a:lvl4pPr>
            <a:lvl5pPr marL="16255524" lvl="4" indent="-2257714" algn="ctr">
              <a:spcBef>
                <a:spcPts val="0"/>
              </a:spcBef>
              <a:spcAft>
                <a:spcPts val="0"/>
              </a:spcAft>
              <a:buSzPts val="1400"/>
              <a:buChar char="○"/>
              <a:defRPr/>
            </a:lvl5pPr>
            <a:lvl6pPr marL="19506640" lvl="5" indent="-2257714" algn="ctr">
              <a:spcBef>
                <a:spcPts val="0"/>
              </a:spcBef>
              <a:spcAft>
                <a:spcPts val="0"/>
              </a:spcAft>
              <a:buSzPts val="1400"/>
              <a:buChar char="■"/>
              <a:defRPr/>
            </a:lvl6pPr>
            <a:lvl7pPr marL="22757740" lvl="6" indent="-2257714" algn="ctr">
              <a:spcBef>
                <a:spcPts val="0"/>
              </a:spcBef>
              <a:spcAft>
                <a:spcPts val="0"/>
              </a:spcAft>
              <a:buSzPts val="1400"/>
              <a:buChar char="●"/>
              <a:defRPr/>
            </a:lvl7pPr>
            <a:lvl8pPr marL="26008848" lvl="7" indent="-2257714" algn="ctr">
              <a:spcBef>
                <a:spcPts val="0"/>
              </a:spcBef>
              <a:spcAft>
                <a:spcPts val="0"/>
              </a:spcAft>
              <a:buSzPts val="1400"/>
              <a:buChar char="○"/>
              <a:defRPr/>
            </a:lvl8pPr>
            <a:lvl9pPr marL="29259954" lvl="8" indent="-2257714"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935107" y="15294945"/>
            <a:ext cx="25561802" cy="5986134"/>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25600"/>
            </a:lvl1pPr>
            <a:lvl2pPr lvl="1" algn="ctr">
              <a:spcBef>
                <a:spcPts val="0"/>
              </a:spcBef>
              <a:spcAft>
                <a:spcPts val="0"/>
              </a:spcAft>
              <a:buSzPts val="3600"/>
              <a:buNone/>
              <a:defRPr sz="25600"/>
            </a:lvl2pPr>
            <a:lvl3pPr lvl="2" algn="ctr">
              <a:spcBef>
                <a:spcPts val="0"/>
              </a:spcBef>
              <a:spcAft>
                <a:spcPts val="0"/>
              </a:spcAft>
              <a:buSzPts val="3600"/>
              <a:buNone/>
              <a:defRPr sz="25600"/>
            </a:lvl3pPr>
            <a:lvl4pPr lvl="3" algn="ctr">
              <a:spcBef>
                <a:spcPts val="0"/>
              </a:spcBef>
              <a:spcAft>
                <a:spcPts val="0"/>
              </a:spcAft>
              <a:buSzPts val="3600"/>
              <a:buNone/>
              <a:defRPr sz="25600"/>
            </a:lvl4pPr>
            <a:lvl5pPr lvl="4" algn="ctr">
              <a:spcBef>
                <a:spcPts val="0"/>
              </a:spcBef>
              <a:spcAft>
                <a:spcPts val="0"/>
              </a:spcAft>
              <a:buSzPts val="3600"/>
              <a:buNone/>
              <a:defRPr sz="25600"/>
            </a:lvl5pPr>
            <a:lvl6pPr lvl="5" algn="ctr">
              <a:spcBef>
                <a:spcPts val="0"/>
              </a:spcBef>
              <a:spcAft>
                <a:spcPts val="0"/>
              </a:spcAft>
              <a:buSzPts val="3600"/>
              <a:buNone/>
              <a:defRPr sz="25600"/>
            </a:lvl6pPr>
            <a:lvl7pPr lvl="6" algn="ctr">
              <a:spcBef>
                <a:spcPts val="0"/>
              </a:spcBef>
              <a:spcAft>
                <a:spcPts val="0"/>
              </a:spcAft>
              <a:buSzPts val="3600"/>
              <a:buNone/>
              <a:defRPr sz="25600"/>
            </a:lvl7pPr>
            <a:lvl8pPr lvl="7" algn="ctr">
              <a:spcBef>
                <a:spcPts val="0"/>
              </a:spcBef>
              <a:spcAft>
                <a:spcPts val="0"/>
              </a:spcAft>
              <a:buSzPts val="3600"/>
              <a:buNone/>
              <a:defRPr sz="25600"/>
            </a:lvl8pPr>
            <a:lvl9pPr lvl="8" algn="ctr">
              <a:spcBef>
                <a:spcPts val="0"/>
              </a:spcBef>
              <a:spcAft>
                <a:spcPts val="0"/>
              </a:spcAft>
              <a:buSzPts val="3600"/>
              <a:buNone/>
              <a:defRPr sz="25600"/>
            </a:lvl9pPr>
          </a:lstStyle>
          <a:p>
            <a:endParaRPr/>
          </a:p>
        </p:txBody>
      </p:sp>
      <p:sp>
        <p:nvSpPr>
          <p:cNvPr id="15" name="Google Shape;15;p3"/>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935107" y="8195376"/>
            <a:ext cx="25561802" cy="24294400"/>
          </a:xfrm>
          <a:prstGeom prst="rect">
            <a:avLst/>
          </a:prstGeom>
        </p:spPr>
        <p:txBody>
          <a:bodyPr spcFirstLastPara="1" wrap="square" lIns="91425" tIns="91425" rIns="91425" bIns="91425" anchor="t" anchorCtr="0">
            <a:normAutofit/>
          </a:bodyPr>
          <a:lstStyle>
            <a:lvl1pPr marL="3251104" lvl="0" indent="-2438326">
              <a:spcBef>
                <a:spcPts val="0"/>
              </a:spcBef>
              <a:spcAft>
                <a:spcPts val="0"/>
              </a:spcAft>
              <a:buSzPts val="1800"/>
              <a:buChar char="●"/>
              <a:defRPr/>
            </a:lvl1pPr>
            <a:lvl2pPr marL="6502216" lvl="1" indent="-2257714">
              <a:spcBef>
                <a:spcPts val="0"/>
              </a:spcBef>
              <a:spcAft>
                <a:spcPts val="0"/>
              </a:spcAft>
              <a:buSzPts val="1400"/>
              <a:buChar char="○"/>
              <a:defRPr/>
            </a:lvl2pPr>
            <a:lvl3pPr marL="9753318" lvl="2" indent="-2257714">
              <a:spcBef>
                <a:spcPts val="0"/>
              </a:spcBef>
              <a:spcAft>
                <a:spcPts val="0"/>
              </a:spcAft>
              <a:buSzPts val="1400"/>
              <a:buChar char="■"/>
              <a:defRPr/>
            </a:lvl3pPr>
            <a:lvl4pPr marL="13004422" lvl="3" indent="-2257714">
              <a:spcBef>
                <a:spcPts val="0"/>
              </a:spcBef>
              <a:spcAft>
                <a:spcPts val="0"/>
              </a:spcAft>
              <a:buSzPts val="1400"/>
              <a:buChar char="●"/>
              <a:defRPr/>
            </a:lvl4pPr>
            <a:lvl5pPr marL="16255524" lvl="4" indent="-2257714">
              <a:spcBef>
                <a:spcPts val="0"/>
              </a:spcBef>
              <a:spcAft>
                <a:spcPts val="0"/>
              </a:spcAft>
              <a:buSzPts val="1400"/>
              <a:buChar char="○"/>
              <a:defRPr/>
            </a:lvl5pPr>
            <a:lvl6pPr marL="19506640" lvl="5" indent="-2257714">
              <a:spcBef>
                <a:spcPts val="0"/>
              </a:spcBef>
              <a:spcAft>
                <a:spcPts val="0"/>
              </a:spcAft>
              <a:buSzPts val="1400"/>
              <a:buChar char="■"/>
              <a:defRPr/>
            </a:lvl6pPr>
            <a:lvl7pPr marL="22757740" lvl="6" indent="-2257714">
              <a:spcBef>
                <a:spcPts val="0"/>
              </a:spcBef>
              <a:spcAft>
                <a:spcPts val="0"/>
              </a:spcAft>
              <a:buSzPts val="1400"/>
              <a:buChar char="●"/>
              <a:defRPr/>
            </a:lvl7pPr>
            <a:lvl8pPr marL="26008848" lvl="7" indent="-2257714">
              <a:spcBef>
                <a:spcPts val="0"/>
              </a:spcBef>
              <a:spcAft>
                <a:spcPts val="0"/>
              </a:spcAft>
              <a:buSzPts val="1400"/>
              <a:buChar char="○"/>
              <a:defRPr/>
            </a:lvl8pPr>
            <a:lvl9pPr marL="29259954" lvl="8" indent="-2257714">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935105" y="8195376"/>
            <a:ext cx="11999702" cy="24294400"/>
          </a:xfrm>
          <a:prstGeom prst="rect">
            <a:avLst/>
          </a:prstGeom>
        </p:spPr>
        <p:txBody>
          <a:bodyPr spcFirstLastPara="1" wrap="square" lIns="91425" tIns="91425" rIns="91425" bIns="91425" anchor="t" anchorCtr="0">
            <a:normAutofit/>
          </a:bodyPr>
          <a:lstStyle>
            <a:lvl1pPr marL="3251104" lvl="0" indent="-2257714">
              <a:spcBef>
                <a:spcPts val="0"/>
              </a:spcBef>
              <a:spcAft>
                <a:spcPts val="0"/>
              </a:spcAft>
              <a:buSzPts val="1400"/>
              <a:buChar char="●"/>
              <a:defRPr sz="9956"/>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23" name="Google Shape;23;p5"/>
          <p:cNvSpPr txBox="1">
            <a:spLocks noGrp="1"/>
          </p:cNvSpPr>
          <p:nvPr>
            <p:ph type="body" idx="2"/>
          </p:nvPr>
        </p:nvSpPr>
        <p:spPr>
          <a:xfrm>
            <a:off x="14497207" y="8195376"/>
            <a:ext cx="11999702" cy="24294400"/>
          </a:xfrm>
          <a:prstGeom prst="rect">
            <a:avLst/>
          </a:prstGeom>
        </p:spPr>
        <p:txBody>
          <a:bodyPr spcFirstLastPara="1" wrap="square" lIns="91425" tIns="91425" rIns="91425" bIns="91425" anchor="t" anchorCtr="0">
            <a:normAutofit/>
          </a:bodyPr>
          <a:lstStyle>
            <a:lvl1pPr marL="3251104" lvl="0" indent="-2257714">
              <a:spcBef>
                <a:spcPts val="0"/>
              </a:spcBef>
              <a:spcAft>
                <a:spcPts val="0"/>
              </a:spcAft>
              <a:buSzPts val="1400"/>
              <a:buChar char="●"/>
              <a:defRPr sz="9956"/>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24" name="Google Shape;24;p5"/>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935098" y="3950941"/>
            <a:ext cx="8424000" cy="537387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17068"/>
            </a:lvl1pPr>
            <a:lvl2pPr lvl="1">
              <a:spcBef>
                <a:spcPts val="0"/>
              </a:spcBef>
              <a:spcAft>
                <a:spcPts val="0"/>
              </a:spcAft>
              <a:buSzPts val="2400"/>
              <a:buNone/>
              <a:defRPr sz="17068"/>
            </a:lvl2pPr>
            <a:lvl3pPr lvl="2">
              <a:spcBef>
                <a:spcPts val="0"/>
              </a:spcBef>
              <a:spcAft>
                <a:spcPts val="0"/>
              </a:spcAft>
              <a:buSzPts val="2400"/>
              <a:buNone/>
              <a:defRPr sz="17068"/>
            </a:lvl3pPr>
            <a:lvl4pPr lvl="3">
              <a:spcBef>
                <a:spcPts val="0"/>
              </a:spcBef>
              <a:spcAft>
                <a:spcPts val="0"/>
              </a:spcAft>
              <a:buSzPts val="2400"/>
              <a:buNone/>
              <a:defRPr sz="17068"/>
            </a:lvl4pPr>
            <a:lvl5pPr lvl="4">
              <a:spcBef>
                <a:spcPts val="0"/>
              </a:spcBef>
              <a:spcAft>
                <a:spcPts val="0"/>
              </a:spcAft>
              <a:buSzPts val="2400"/>
              <a:buNone/>
              <a:defRPr sz="17068"/>
            </a:lvl5pPr>
            <a:lvl6pPr lvl="5">
              <a:spcBef>
                <a:spcPts val="0"/>
              </a:spcBef>
              <a:spcAft>
                <a:spcPts val="0"/>
              </a:spcAft>
              <a:buSzPts val="2400"/>
              <a:buNone/>
              <a:defRPr sz="17068"/>
            </a:lvl6pPr>
            <a:lvl7pPr lvl="6">
              <a:spcBef>
                <a:spcPts val="0"/>
              </a:spcBef>
              <a:spcAft>
                <a:spcPts val="0"/>
              </a:spcAft>
              <a:buSzPts val="2400"/>
              <a:buNone/>
              <a:defRPr sz="17068"/>
            </a:lvl7pPr>
            <a:lvl8pPr lvl="7">
              <a:spcBef>
                <a:spcPts val="0"/>
              </a:spcBef>
              <a:spcAft>
                <a:spcPts val="0"/>
              </a:spcAft>
              <a:buSzPts val="2400"/>
              <a:buNone/>
              <a:defRPr sz="17068"/>
            </a:lvl8pPr>
            <a:lvl9pPr lvl="8">
              <a:spcBef>
                <a:spcPts val="0"/>
              </a:spcBef>
              <a:spcAft>
                <a:spcPts val="0"/>
              </a:spcAft>
              <a:buSzPts val="2400"/>
              <a:buNone/>
              <a:defRPr sz="17068"/>
            </a:lvl9pPr>
          </a:lstStyle>
          <a:p>
            <a:endParaRPr/>
          </a:p>
        </p:txBody>
      </p:sp>
      <p:sp>
        <p:nvSpPr>
          <p:cNvPr id="30" name="Google Shape;30;p7"/>
          <p:cNvSpPr txBox="1">
            <a:spLocks noGrp="1"/>
          </p:cNvSpPr>
          <p:nvPr>
            <p:ph type="body" idx="1"/>
          </p:nvPr>
        </p:nvSpPr>
        <p:spPr>
          <a:xfrm>
            <a:off x="935098" y="9881613"/>
            <a:ext cx="8424000" cy="22609070"/>
          </a:xfrm>
          <a:prstGeom prst="rect">
            <a:avLst/>
          </a:prstGeom>
        </p:spPr>
        <p:txBody>
          <a:bodyPr spcFirstLastPara="1" wrap="square" lIns="91425" tIns="91425" rIns="91425" bIns="91425" anchor="t" anchorCtr="0">
            <a:normAutofit/>
          </a:bodyPr>
          <a:lstStyle>
            <a:lvl1pPr marL="3251104" lvl="0" indent="-2167404">
              <a:spcBef>
                <a:spcPts val="0"/>
              </a:spcBef>
              <a:spcAft>
                <a:spcPts val="0"/>
              </a:spcAft>
              <a:buSzPts val="1200"/>
              <a:buChar char="●"/>
              <a:defRPr sz="8532"/>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31" name="Google Shape;31;p7"/>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1470755" y="3201075"/>
            <a:ext cx="19103402" cy="29090134"/>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34126"/>
            </a:lvl1pPr>
            <a:lvl2pPr lvl="1">
              <a:spcBef>
                <a:spcPts val="0"/>
              </a:spcBef>
              <a:spcAft>
                <a:spcPts val="0"/>
              </a:spcAft>
              <a:buSzPts val="4800"/>
              <a:buNone/>
              <a:defRPr sz="34126"/>
            </a:lvl2pPr>
            <a:lvl3pPr lvl="2">
              <a:spcBef>
                <a:spcPts val="0"/>
              </a:spcBef>
              <a:spcAft>
                <a:spcPts val="0"/>
              </a:spcAft>
              <a:buSzPts val="4800"/>
              <a:buNone/>
              <a:defRPr sz="34126"/>
            </a:lvl3pPr>
            <a:lvl4pPr lvl="3">
              <a:spcBef>
                <a:spcPts val="0"/>
              </a:spcBef>
              <a:spcAft>
                <a:spcPts val="0"/>
              </a:spcAft>
              <a:buSzPts val="4800"/>
              <a:buNone/>
              <a:defRPr sz="34126"/>
            </a:lvl4pPr>
            <a:lvl5pPr lvl="4">
              <a:spcBef>
                <a:spcPts val="0"/>
              </a:spcBef>
              <a:spcAft>
                <a:spcPts val="0"/>
              </a:spcAft>
              <a:buSzPts val="4800"/>
              <a:buNone/>
              <a:defRPr sz="34126"/>
            </a:lvl5pPr>
            <a:lvl6pPr lvl="5">
              <a:spcBef>
                <a:spcPts val="0"/>
              </a:spcBef>
              <a:spcAft>
                <a:spcPts val="0"/>
              </a:spcAft>
              <a:buSzPts val="4800"/>
              <a:buNone/>
              <a:defRPr sz="34126"/>
            </a:lvl6pPr>
            <a:lvl7pPr lvl="6">
              <a:spcBef>
                <a:spcPts val="0"/>
              </a:spcBef>
              <a:spcAft>
                <a:spcPts val="0"/>
              </a:spcAft>
              <a:buSzPts val="4800"/>
              <a:buNone/>
              <a:defRPr sz="34126"/>
            </a:lvl7pPr>
            <a:lvl8pPr lvl="7">
              <a:spcBef>
                <a:spcPts val="0"/>
              </a:spcBef>
              <a:spcAft>
                <a:spcPts val="0"/>
              </a:spcAft>
              <a:buSzPts val="4800"/>
              <a:buNone/>
              <a:defRPr sz="34126"/>
            </a:lvl8pPr>
            <a:lvl9pPr lvl="8">
              <a:spcBef>
                <a:spcPts val="0"/>
              </a:spcBef>
              <a:spcAft>
                <a:spcPts val="0"/>
              </a:spcAft>
              <a:buSzPts val="4800"/>
              <a:buNone/>
              <a:defRPr sz="34126"/>
            </a:lvl9pPr>
          </a:lstStyle>
          <a:p>
            <a:endParaRPr/>
          </a:p>
        </p:txBody>
      </p:sp>
      <p:sp>
        <p:nvSpPr>
          <p:cNvPr id="34" name="Google Shape;34;p8"/>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13716000" y="-888"/>
            <a:ext cx="13716000" cy="36576000"/>
          </a:xfrm>
          <a:prstGeom prst="rect">
            <a:avLst/>
          </a:prstGeom>
          <a:solidFill>
            <a:schemeClr val="lt2"/>
          </a:solidFill>
          <a:ln>
            <a:noFill/>
          </a:ln>
        </p:spPr>
        <p:txBody>
          <a:bodyPr spcFirstLastPara="1" wrap="square" lIns="650132" tIns="650132" rIns="650132" bIns="650132" anchor="ctr" anchorCtr="0">
            <a:noAutofit/>
          </a:bodyPr>
          <a:lstStyle/>
          <a:p>
            <a:pPr marL="0" lvl="0" indent="0" algn="l" rtl="0">
              <a:spcBef>
                <a:spcPts val="0"/>
              </a:spcBef>
              <a:spcAft>
                <a:spcPts val="0"/>
              </a:spcAft>
              <a:buNone/>
            </a:pPr>
            <a:endParaRPr sz="22300"/>
          </a:p>
        </p:txBody>
      </p:sp>
      <p:sp>
        <p:nvSpPr>
          <p:cNvPr id="37" name="Google Shape;37;p9"/>
          <p:cNvSpPr txBox="1">
            <a:spLocks noGrp="1"/>
          </p:cNvSpPr>
          <p:nvPr>
            <p:ph type="title"/>
          </p:nvPr>
        </p:nvSpPr>
        <p:spPr>
          <a:xfrm>
            <a:off x="796504" y="8769246"/>
            <a:ext cx="12135600" cy="10540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29868"/>
            </a:lvl1pPr>
            <a:lvl2pPr lvl="1" algn="ctr">
              <a:spcBef>
                <a:spcPts val="0"/>
              </a:spcBef>
              <a:spcAft>
                <a:spcPts val="0"/>
              </a:spcAft>
              <a:buSzPts val="4200"/>
              <a:buNone/>
              <a:defRPr sz="29868"/>
            </a:lvl2pPr>
            <a:lvl3pPr lvl="2" algn="ctr">
              <a:spcBef>
                <a:spcPts val="0"/>
              </a:spcBef>
              <a:spcAft>
                <a:spcPts val="0"/>
              </a:spcAft>
              <a:buSzPts val="4200"/>
              <a:buNone/>
              <a:defRPr sz="29868"/>
            </a:lvl3pPr>
            <a:lvl4pPr lvl="3" algn="ctr">
              <a:spcBef>
                <a:spcPts val="0"/>
              </a:spcBef>
              <a:spcAft>
                <a:spcPts val="0"/>
              </a:spcAft>
              <a:buSzPts val="4200"/>
              <a:buNone/>
              <a:defRPr sz="29868"/>
            </a:lvl4pPr>
            <a:lvl5pPr lvl="4" algn="ctr">
              <a:spcBef>
                <a:spcPts val="0"/>
              </a:spcBef>
              <a:spcAft>
                <a:spcPts val="0"/>
              </a:spcAft>
              <a:buSzPts val="4200"/>
              <a:buNone/>
              <a:defRPr sz="29868"/>
            </a:lvl5pPr>
            <a:lvl6pPr lvl="5" algn="ctr">
              <a:spcBef>
                <a:spcPts val="0"/>
              </a:spcBef>
              <a:spcAft>
                <a:spcPts val="0"/>
              </a:spcAft>
              <a:buSzPts val="4200"/>
              <a:buNone/>
              <a:defRPr sz="29868"/>
            </a:lvl6pPr>
            <a:lvl7pPr lvl="6" algn="ctr">
              <a:spcBef>
                <a:spcPts val="0"/>
              </a:spcBef>
              <a:spcAft>
                <a:spcPts val="0"/>
              </a:spcAft>
              <a:buSzPts val="4200"/>
              <a:buNone/>
              <a:defRPr sz="29868"/>
            </a:lvl7pPr>
            <a:lvl8pPr lvl="7" algn="ctr">
              <a:spcBef>
                <a:spcPts val="0"/>
              </a:spcBef>
              <a:spcAft>
                <a:spcPts val="0"/>
              </a:spcAft>
              <a:buSzPts val="4200"/>
              <a:buNone/>
              <a:defRPr sz="29868"/>
            </a:lvl8pPr>
            <a:lvl9pPr lvl="8" algn="ctr">
              <a:spcBef>
                <a:spcPts val="0"/>
              </a:spcBef>
              <a:spcAft>
                <a:spcPts val="0"/>
              </a:spcAft>
              <a:buSzPts val="4200"/>
              <a:buNone/>
              <a:defRPr sz="29868"/>
            </a:lvl9pPr>
          </a:lstStyle>
          <a:p>
            <a:endParaRPr/>
          </a:p>
        </p:txBody>
      </p:sp>
      <p:sp>
        <p:nvSpPr>
          <p:cNvPr id="38" name="Google Shape;38;p9"/>
          <p:cNvSpPr txBox="1">
            <a:spLocks noGrp="1"/>
          </p:cNvSpPr>
          <p:nvPr>
            <p:ph type="subTitle" idx="1"/>
          </p:nvPr>
        </p:nvSpPr>
        <p:spPr>
          <a:xfrm>
            <a:off x="796504" y="19932987"/>
            <a:ext cx="12135600" cy="8782934"/>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14930"/>
            </a:lvl1pPr>
            <a:lvl2pPr lvl="1" algn="ctr">
              <a:lnSpc>
                <a:spcPct val="100000"/>
              </a:lnSpc>
              <a:spcBef>
                <a:spcPts val="0"/>
              </a:spcBef>
              <a:spcAft>
                <a:spcPts val="0"/>
              </a:spcAft>
              <a:buSzPts val="2100"/>
              <a:buNone/>
              <a:defRPr sz="14930"/>
            </a:lvl2pPr>
            <a:lvl3pPr lvl="2" algn="ctr">
              <a:lnSpc>
                <a:spcPct val="100000"/>
              </a:lnSpc>
              <a:spcBef>
                <a:spcPts val="0"/>
              </a:spcBef>
              <a:spcAft>
                <a:spcPts val="0"/>
              </a:spcAft>
              <a:buSzPts val="2100"/>
              <a:buNone/>
              <a:defRPr sz="14930"/>
            </a:lvl3pPr>
            <a:lvl4pPr lvl="3" algn="ctr">
              <a:lnSpc>
                <a:spcPct val="100000"/>
              </a:lnSpc>
              <a:spcBef>
                <a:spcPts val="0"/>
              </a:spcBef>
              <a:spcAft>
                <a:spcPts val="0"/>
              </a:spcAft>
              <a:buSzPts val="2100"/>
              <a:buNone/>
              <a:defRPr sz="14930"/>
            </a:lvl4pPr>
            <a:lvl5pPr lvl="4" algn="ctr">
              <a:lnSpc>
                <a:spcPct val="100000"/>
              </a:lnSpc>
              <a:spcBef>
                <a:spcPts val="0"/>
              </a:spcBef>
              <a:spcAft>
                <a:spcPts val="0"/>
              </a:spcAft>
              <a:buSzPts val="2100"/>
              <a:buNone/>
              <a:defRPr sz="14930"/>
            </a:lvl5pPr>
            <a:lvl6pPr lvl="5" algn="ctr">
              <a:lnSpc>
                <a:spcPct val="100000"/>
              </a:lnSpc>
              <a:spcBef>
                <a:spcPts val="0"/>
              </a:spcBef>
              <a:spcAft>
                <a:spcPts val="0"/>
              </a:spcAft>
              <a:buSzPts val="2100"/>
              <a:buNone/>
              <a:defRPr sz="14930"/>
            </a:lvl6pPr>
            <a:lvl7pPr lvl="6" algn="ctr">
              <a:lnSpc>
                <a:spcPct val="100000"/>
              </a:lnSpc>
              <a:spcBef>
                <a:spcPts val="0"/>
              </a:spcBef>
              <a:spcAft>
                <a:spcPts val="0"/>
              </a:spcAft>
              <a:buSzPts val="2100"/>
              <a:buNone/>
              <a:defRPr sz="14930"/>
            </a:lvl7pPr>
            <a:lvl8pPr lvl="7" algn="ctr">
              <a:lnSpc>
                <a:spcPct val="100000"/>
              </a:lnSpc>
              <a:spcBef>
                <a:spcPts val="0"/>
              </a:spcBef>
              <a:spcAft>
                <a:spcPts val="0"/>
              </a:spcAft>
              <a:buSzPts val="2100"/>
              <a:buNone/>
              <a:defRPr sz="14930"/>
            </a:lvl8pPr>
            <a:lvl9pPr lvl="8" algn="ctr">
              <a:lnSpc>
                <a:spcPct val="100000"/>
              </a:lnSpc>
              <a:spcBef>
                <a:spcPts val="0"/>
              </a:spcBef>
              <a:spcAft>
                <a:spcPts val="0"/>
              </a:spcAft>
              <a:buSzPts val="2100"/>
              <a:buNone/>
              <a:defRPr sz="14930"/>
            </a:lvl9pPr>
          </a:lstStyle>
          <a:p>
            <a:endParaRPr/>
          </a:p>
        </p:txBody>
      </p:sp>
      <p:sp>
        <p:nvSpPr>
          <p:cNvPr id="39" name="Google Shape;39;p9"/>
          <p:cNvSpPr txBox="1">
            <a:spLocks noGrp="1"/>
          </p:cNvSpPr>
          <p:nvPr>
            <p:ph type="body" idx="2"/>
          </p:nvPr>
        </p:nvSpPr>
        <p:spPr>
          <a:xfrm>
            <a:off x="14818511" y="5148989"/>
            <a:ext cx="11511002" cy="26276270"/>
          </a:xfrm>
          <a:prstGeom prst="rect">
            <a:avLst/>
          </a:prstGeom>
        </p:spPr>
        <p:txBody>
          <a:bodyPr spcFirstLastPara="1" wrap="square" lIns="91425" tIns="91425" rIns="91425" bIns="91425" anchor="ctr" anchorCtr="0">
            <a:normAutofit/>
          </a:bodyPr>
          <a:lstStyle>
            <a:lvl1pPr marL="3251104" lvl="0" indent="-2438326">
              <a:spcBef>
                <a:spcPts val="0"/>
              </a:spcBef>
              <a:spcAft>
                <a:spcPts val="0"/>
              </a:spcAft>
              <a:buSzPts val="1800"/>
              <a:buChar char="●"/>
              <a:defRPr/>
            </a:lvl1pPr>
            <a:lvl2pPr marL="6502216" lvl="1" indent="-2257714">
              <a:spcBef>
                <a:spcPts val="0"/>
              </a:spcBef>
              <a:spcAft>
                <a:spcPts val="0"/>
              </a:spcAft>
              <a:buSzPts val="1400"/>
              <a:buChar char="○"/>
              <a:defRPr/>
            </a:lvl2pPr>
            <a:lvl3pPr marL="9753318" lvl="2" indent="-2257714">
              <a:spcBef>
                <a:spcPts val="0"/>
              </a:spcBef>
              <a:spcAft>
                <a:spcPts val="0"/>
              </a:spcAft>
              <a:buSzPts val="1400"/>
              <a:buChar char="■"/>
              <a:defRPr/>
            </a:lvl3pPr>
            <a:lvl4pPr marL="13004422" lvl="3" indent="-2257714">
              <a:spcBef>
                <a:spcPts val="0"/>
              </a:spcBef>
              <a:spcAft>
                <a:spcPts val="0"/>
              </a:spcAft>
              <a:buSzPts val="1400"/>
              <a:buChar char="●"/>
              <a:defRPr/>
            </a:lvl4pPr>
            <a:lvl5pPr marL="16255524" lvl="4" indent="-2257714">
              <a:spcBef>
                <a:spcPts val="0"/>
              </a:spcBef>
              <a:spcAft>
                <a:spcPts val="0"/>
              </a:spcAft>
              <a:buSzPts val="1400"/>
              <a:buChar char="○"/>
              <a:defRPr/>
            </a:lvl5pPr>
            <a:lvl6pPr marL="19506640" lvl="5" indent="-2257714">
              <a:spcBef>
                <a:spcPts val="0"/>
              </a:spcBef>
              <a:spcAft>
                <a:spcPts val="0"/>
              </a:spcAft>
              <a:buSzPts val="1400"/>
              <a:buChar char="■"/>
              <a:defRPr/>
            </a:lvl6pPr>
            <a:lvl7pPr marL="22757740" lvl="6" indent="-2257714">
              <a:spcBef>
                <a:spcPts val="0"/>
              </a:spcBef>
              <a:spcAft>
                <a:spcPts val="0"/>
              </a:spcAft>
              <a:buSzPts val="1400"/>
              <a:buChar char="●"/>
              <a:defRPr/>
            </a:lvl7pPr>
            <a:lvl8pPr marL="26008848" lvl="7" indent="-2257714">
              <a:spcBef>
                <a:spcPts val="0"/>
              </a:spcBef>
              <a:spcAft>
                <a:spcPts val="0"/>
              </a:spcAft>
              <a:buSzPts val="1400"/>
              <a:buChar char="○"/>
              <a:defRPr/>
            </a:lvl8pPr>
            <a:lvl9pPr marL="29259954" lvl="8" indent="-2257714">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935102" y="30084097"/>
            <a:ext cx="17996400" cy="4302934"/>
          </a:xfrm>
          <a:prstGeom prst="rect">
            <a:avLst/>
          </a:prstGeom>
        </p:spPr>
        <p:txBody>
          <a:bodyPr spcFirstLastPara="1" wrap="square" lIns="91425" tIns="91425" rIns="91425" bIns="91425" anchor="ctr" anchorCtr="0">
            <a:normAutofit/>
          </a:bodyPr>
          <a:lstStyle>
            <a:lvl1pPr marL="3251104" lvl="0" indent="-1625554">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35107" y="3164633"/>
            <a:ext cx="25561802" cy="4072534"/>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935107" y="8195376"/>
            <a:ext cx="25561802" cy="24294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25417385" y="33160665"/>
            <a:ext cx="1646102" cy="2798934"/>
          </a:xfrm>
          <a:prstGeom prst="rect">
            <a:avLst/>
          </a:prstGeom>
          <a:noFill/>
          <a:ln>
            <a:noFill/>
          </a:ln>
        </p:spPr>
        <p:txBody>
          <a:bodyPr spcFirstLastPara="1" wrap="square" lIns="91425" tIns="91425" rIns="91425" bIns="91425" anchor="ctr" anchorCtr="0">
            <a:normAutofit/>
          </a:bodyPr>
          <a:lstStyle>
            <a:lvl1pPr lvl="0" algn="r">
              <a:buNone/>
              <a:defRPr sz="7112">
                <a:solidFill>
                  <a:schemeClr val="dk2"/>
                </a:solidFill>
              </a:defRPr>
            </a:lvl1pPr>
            <a:lvl2pPr lvl="1" algn="r">
              <a:buNone/>
              <a:defRPr sz="7112">
                <a:solidFill>
                  <a:schemeClr val="dk2"/>
                </a:solidFill>
              </a:defRPr>
            </a:lvl2pPr>
            <a:lvl3pPr lvl="2" algn="r">
              <a:buNone/>
              <a:defRPr sz="7112">
                <a:solidFill>
                  <a:schemeClr val="dk2"/>
                </a:solidFill>
              </a:defRPr>
            </a:lvl3pPr>
            <a:lvl4pPr lvl="3" algn="r">
              <a:buNone/>
              <a:defRPr sz="7112">
                <a:solidFill>
                  <a:schemeClr val="dk2"/>
                </a:solidFill>
              </a:defRPr>
            </a:lvl4pPr>
            <a:lvl5pPr lvl="4" algn="r">
              <a:buNone/>
              <a:defRPr sz="7112">
                <a:solidFill>
                  <a:schemeClr val="dk2"/>
                </a:solidFill>
              </a:defRPr>
            </a:lvl5pPr>
            <a:lvl6pPr lvl="5" algn="r">
              <a:buNone/>
              <a:defRPr sz="7112">
                <a:solidFill>
                  <a:schemeClr val="dk2"/>
                </a:solidFill>
              </a:defRPr>
            </a:lvl6pPr>
            <a:lvl7pPr lvl="6" algn="r">
              <a:buNone/>
              <a:defRPr sz="7112">
                <a:solidFill>
                  <a:schemeClr val="dk2"/>
                </a:solidFill>
              </a:defRPr>
            </a:lvl7pPr>
            <a:lvl8pPr lvl="7" algn="r">
              <a:buNone/>
              <a:defRPr sz="7112">
                <a:solidFill>
                  <a:schemeClr val="dk2"/>
                </a:solidFill>
              </a:defRPr>
            </a:lvl8pPr>
            <a:lvl9pPr lvl="8" algn="r">
              <a:buNone/>
              <a:defRPr sz="7112">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jpe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jpeg"/><Relationship Id="rId5" Type="http://schemas.openxmlformats.org/officeDocument/2006/relationships/image" Target="../media/image6.jp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16579466" y="13956178"/>
            <a:ext cx="60590932" cy="5636268"/>
          </a:xfrm>
          <a:prstGeom prst="rect">
            <a:avLst/>
          </a:prstGeom>
        </p:spPr>
        <p:txBody>
          <a:bodyPr spcFirstLastPara="1" wrap="square" lIns="650132" tIns="650132" rIns="650132" bIns="650132" anchor="t" anchorCtr="0">
            <a:normAutofit/>
          </a:bodyPr>
          <a:lstStyle/>
          <a:p>
            <a:pPr marL="0" indent="0"/>
            <a:r>
              <a:rPr lang="en" dirty="0"/>
              <a:t>Main Figures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7" name="Google Shape;147;p27"/>
          <p:cNvPicPr preferRelativeResize="0"/>
          <p:nvPr/>
        </p:nvPicPr>
        <p:blipFill rotWithShape="1">
          <a:blip r:embed="rId3">
            <a:alphaModFix/>
          </a:blip>
          <a:srcRect t="6500"/>
          <a:stretch/>
        </p:blipFill>
        <p:spPr>
          <a:xfrm>
            <a:off x="0" y="0"/>
            <a:ext cx="27432000" cy="18998704"/>
          </a:xfrm>
          <a:prstGeom prst="rect">
            <a:avLst/>
          </a:prstGeom>
          <a:noFill/>
          <a:ln>
            <a:noFill/>
          </a:ln>
        </p:spPr>
      </p:pic>
      <p:sp>
        <p:nvSpPr>
          <p:cNvPr id="4" name="Google Shape;93;p19">
            <a:extLst>
              <a:ext uri="{FF2B5EF4-FFF2-40B4-BE49-F238E27FC236}">
                <a16:creationId xmlns:a16="http://schemas.microsoft.com/office/drawing/2014/main" id="{F23AF8D6-43E5-2E69-7397-C9F2505F02A7}"/>
              </a:ext>
            </a:extLst>
          </p:cNvPr>
          <p:cNvSpPr txBox="1"/>
          <p:nvPr/>
        </p:nvSpPr>
        <p:spPr>
          <a:xfrm>
            <a:off x="0" y="17927955"/>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S3</a:t>
            </a:r>
            <a:r>
              <a:rPr lang="en" sz="5200" dirty="0">
                <a:solidFill>
                  <a:schemeClr val="dk1"/>
                </a:solidFill>
              </a:rPr>
              <a:t>: Non-metric multidimensional scaling plot of bacterial communities from start and end of bottle incubation using unifrac dissimilarity.</a:t>
            </a:r>
            <a:endParaRPr sz="5200" dirty="0">
              <a:solidFill>
                <a:schemeClr val="dk1"/>
              </a:solidFill>
            </a:endParaRPr>
          </a:p>
        </p:txBody>
      </p:sp>
      <p:sp>
        <p:nvSpPr>
          <p:cNvPr id="3" name="Title 2">
            <a:extLst>
              <a:ext uri="{FF2B5EF4-FFF2-40B4-BE49-F238E27FC236}">
                <a16:creationId xmlns:a16="http://schemas.microsoft.com/office/drawing/2014/main" id="{17CF252D-C7E1-DA5F-C603-5B78A9CA4AAE}"/>
              </a:ext>
            </a:extLst>
          </p:cNvPr>
          <p:cNvSpPr>
            <a:spLocks noGrp="1"/>
          </p:cNvSpPr>
          <p:nvPr>
            <p:ph type="title"/>
          </p:nvPr>
        </p:nvSpPr>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4" name="Google Shape;93;p19">
            <a:extLst>
              <a:ext uri="{FF2B5EF4-FFF2-40B4-BE49-F238E27FC236}">
                <a16:creationId xmlns:a16="http://schemas.microsoft.com/office/drawing/2014/main" id="{55A81DE7-DBE8-61BD-F2BE-4D34D33DED79}"/>
              </a:ext>
            </a:extLst>
          </p:cNvPr>
          <p:cNvSpPr txBox="1"/>
          <p:nvPr/>
        </p:nvSpPr>
        <p:spPr>
          <a:xfrm>
            <a:off x="0" y="15158575"/>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S4</a:t>
            </a:r>
            <a:r>
              <a:rPr lang="en" sz="5200" dirty="0">
                <a:solidFill>
                  <a:schemeClr val="dk1"/>
                </a:solidFill>
              </a:rPr>
              <a:t>: Box and whisker plots of the alpha diversity of the bacterial communities at the end of the incubation</a:t>
            </a:r>
            <a:endParaRPr sz="5200" dirty="0">
              <a:solidFill>
                <a:schemeClr val="dk1"/>
              </a:solidFill>
            </a:endParaRPr>
          </a:p>
        </p:txBody>
      </p:sp>
      <p:pic>
        <p:nvPicPr>
          <p:cNvPr id="3" name="Picture 2" descr="Chart, waterfall chart, box and whisker chart&#10;&#10;Description automatically generated">
            <a:extLst>
              <a:ext uri="{FF2B5EF4-FFF2-40B4-BE49-F238E27FC236}">
                <a16:creationId xmlns:a16="http://schemas.microsoft.com/office/drawing/2014/main" id="{215CB258-7968-DB98-C000-747A7E7BD62E}"/>
              </a:ext>
            </a:extLst>
          </p:cNvPr>
          <p:cNvPicPr>
            <a:picLocks noChangeAspect="1"/>
          </p:cNvPicPr>
          <p:nvPr/>
        </p:nvPicPr>
        <p:blipFill>
          <a:blip r:embed="rId3"/>
          <a:stretch>
            <a:fillRect/>
          </a:stretch>
        </p:blipFill>
        <p:spPr>
          <a:xfrm>
            <a:off x="-1" y="0"/>
            <a:ext cx="27431999" cy="1567542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19"/>
          <p:cNvSpPr txBox="1"/>
          <p:nvPr/>
        </p:nvSpPr>
        <p:spPr>
          <a:xfrm>
            <a:off x="0" y="24359209"/>
            <a:ext cx="27432000" cy="12355985"/>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S5</a:t>
            </a:r>
            <a:r>
              <a:rPr lang="en" sz="5200" dirty="0">
                <a:solidFill>
                  <a:schemeClr val="dk1"/>
                </a:solidFill>
              </a:rPr>
              <a:t>: Direct comparison of bacterial ASVs enriched and/or depleted in the three stressed coral treatments relative to the “Non-bleached Ambient” controls. The log2 fold change of the 159 most abundant/prevalent ASVs in the three coral stress treatments compared to the “Non-bleached Ambient” treatment. Points are colored by log2 fold change, with warmer colors indicating more enrichment and cooler colors indicating more depletion relative to the “Non-bleached Ambient” treatment. Point size indicates the mean abundance of a given ASV in a given treatment. ASVs are labeled according to their family, genus, and OTU Number on the y axis. ASVs labeled in bold were determined by DESEq2  to be significantly differentially abundant in at least one of the three treatments compared to  “Non-bleached Ambient” controls (p≤.05 after FDR). Boxes denote in which treatment there is a significant change and the color of the box indicates whether this was a significant enrichment (red) or depletion (blue). </a:t>
            </a:r>
            <a:endParaRPr sz="5200" dirty="0">
              <a:solidFill>
                <a:schemeClr val="dk1"/>
              </a:solidFill>
            </a:endParaRPr>
          </a:p>
        </p:txBody>
      </p:sp>
      <p:pic>
        <p:nvPicPr>
          <p:cNvPr id="3" name="Picture 2" descr="Table&#10;&#10;Description automatically generated">
            <a:extLst>
              <a:ext uri="{FF2B5EF4-FFF2-40B4-BE49-F238E27FC236}">
                <a16:creationId xmlns:a16="http://schemas.microsoft.com/office/drawing/2014/main" id="{D5D722D9-BF4F-DDEA-155C-3C67067E13D4}"/>
              </a:ext>
            </a:extLst>
          </p:cNvPr>
          <p:cNvPicPr>
            <a:picLocks noChangeAspect="1"/>
          </p:cNvPicPr>
          <p:nvPr/>
        </p:nvPicPr>
        <p:blipFill>
          <a:blip r:embed="rId3"/>
          <a:stretch>
            <a:fillRect/>
          </a:stretch>
        </p:blipFill>
        <p:spPr>
          <a:xfrm>
            <a:off x="0" y="1"/>
            <a:ext cx="27432000" cy="250888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D2BA94E9-2706-6988-C268-8ADDFC175F82}"/>
              </a:ext>
            </a:extLst>
          </p:cNvPr>
          <p:cNvPicPr>
            <a:picLocks noChangeAspect="1"/>
          </p:cNvPicPr>
          <p:nvPr/>
        </p:nvPicPr>
        <p:blipFill rotWithShape="1">
          <a:blip r:embed="rId3"/>
          <a:srcRect b="11176"/>
          <a:stretch/>
        </p:blipFill>
        <p:spPr>
          <a:xfrm>
            <a:off x="0" y="-1"/>
            <a:ext cx="20601250" cy="30497929"/>
          </a:xfrm>
          <a:prstGeom prst="rect">
            <a:avLst/>
          </a:prstGeom>
        </p:spPr>
      </p:pic>
      <p:sp>
        <p:nvSpPr>
          <p:cNvPr id="99" name="Google Shape;99;p20"/>
          <p:cNvSpPr txBox="1"/>
          <p:nvPr/>
        </p:nvSpPr>
        <p:spPr>
          <a:xfrm>
            <a:off x="48698" y="29758527"/>
            <a:ext cx="20601250" cy="5985010"/>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S6:</a:t>
            </a:r>
            <a:r>
              <a:rPr lang="en" sz="4400" dirty="0">
                <a:solidFill>
                  <a:schemeClr val="dk1"/>
                </a:solidFill>
              </a:rPr>
              <a:t> Boxplots of the relative abundance of significant ASVs enriched </a:t>
            </a:r>
            <a:r>
              <a:rPr lang="en" sz="4400" b="1" dirty="0">
                <a:solidFill>
                  <a:schemeClr val="dk1"/>
                </a:solidFill>
              </a:rPr>
              <a:t>(A) </a:t>
            </a:r>
            <a:r>
              <a:rPr lang="en" sz="4400" dirty="0">
                <a:solidFill>
                  <a:schemeClr val="dk1"/>
                </a:solidFill>
              </a:rPr>
              <a:t>or depleted </a:t>
            </a:r>
            <a:r>
              <a:rPr lang="en" sz="4400" b="1" dirty="0">
                <a:solidFill>
                  <a:schemeClr val="dk1"/>
                </a:solidFill>
              </a:rPr>
              <a:t>(B)</a:t>
            </a:r>
            <a:r>
              <a:rPr lang="en" sz="4400" dirty="0">
                <a:solidFill>
                  <a:schemeClr val="dk1"/>
                </a:solidFill>
              </a:rPr>
              <a:t> in any of the 3 coral stress treatments relative to the “Non-bleached + Ambient” control. Each plot is labeled accordig to the ASV family, genus, and number. Relative abundance was derived from the non-subsampled, raw abundance data used in DESEq2. Plots are seperated into labled columns indicating which treatment(s) ASVs are enriched in.</a:t>
            </a:r>
            <a:endParaRPr sz="4400" dirty="0">
              <a:solidFill>
                <a:schemeClr val="dk1"/>
              </a:solidFill>
            </a:endParaRPr>
          </a:p>
        </p:txBody>
      </p:sp>
      <p:sp>
        <p:nvSpPr>
          <p:cNvPr id="4" name="TextBox 3">
            <a:extLst>
              <a:ext uri="{FF2B5EF4-FFF2-40B4-BE49-F238E27FC236}">
                <a16:creationId xmlns:a16="http://schemas.microsoft.com/office/drawing/2014/main" id="{220CB746-147F-A6E7-F9DC-E3290323C1A6}"/>
              </a:ext>
            </a:extLst>
          </p:cNvPr>
          <p:cNvSpPr txBox="1"/>
          <p:nvPr/>
        </p:nvSpPr>
        <p:spPr>
          <a:xfrm>
            <a:off x="102486" y="16022838"/>
            <a:ext cx="1219200" cy="1077218"/>
          </a:xfrm>
          <a:prstGeom prst="rect">
            <a:avLst/>
          </a:prstGeom>
          <a:noFill/>
        </p:spPr>
        <p:txBody>
          <a:bodyPr wrap="square" rtlCol="0">
            <a:spAutoFit/>
          </a:bodyPr>
          <a:lstStyle/>
          <a:p>
            <a:r>
              <a:rPr lang="en-US" sz="6400" dirty="0"/>
              <a:t>B</a:t>
            </a:r>
          </a:p>
        </p:txBody>
      </p:sp>
      <p:sp>
        <p:nvSpPr>
          <p:cNvPr id="13" name="TextBox 12">
            <a:extLst>
              <a:ext uri="{FF2B5EF4-FFF2-40B4-BE49-F238E27FC236}">
                <a16:creationId xmlns:a16="http://schemas.microsoft.com/office/drawing/2014/main" id="{552A8021-D183-3525-E0F7-EF2FF4FBB6E0}"/>
              </a:ext>
            </a:extLst>
          </p:cNvPr>
          <p:cNvSpPr txBox="1"/>
          <p:nvPr/>
        </p:nvSpPr>
        <p:spPr>
          <a:xfrm>
            <a:off x="102486" y="53788"/>
            <a:ext cx="1219200" cy="1077218"/>
          </a:xfrm>
          <a:prstGeom prst="rect">
            <a:avLst/>
          </a:prstGeom>
          <a:noFill/>
        </p:spPr>
        <p:txBody>
          <a:bodyPr wrap="square" rtlCol="0">
            <a:spAutoFit/>
          </a:bodyPr>
          <a:lstStyle/>
          <a:p>
            <a:r>
              <a:rPr lang="en-US" sz="6400" dirty="0"/>
              <a:t>A</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ED745BB3-9D05-85D6-F20D-0D1ACD184B5C}"/>
              </a:ext>
            </a:extLst>
          </p:cNvPr>
          <p:cNvPicPr>
            <a:picLocks noChangeAspect="1"/>
          </p:cNvPicPr>
          <p:nvPr/>
        </p:nvPicPr>
        <p:blipFill>
          <a:blip r:embed="rId2"/>
          <a:stretch>
            <a:fillRect/>
          </a:stretch>
        </p:blipFill>
        <p:spPr>
          <a:xfrm>
            <a:off x="0" y="0"/>
            <a:ext cx="27432000" cy="19950545"/>
          </a:xfrm>
          <a:prstGeom prst="rect">
            <a:avLst/>
          </a:prstGeom>
        </p:spPr>
      </p:pic>
      <p:sp>
        <p:nvSpPr>
          <p:cNvPr id="6" name="Google Shape;99;p20">
            <a:extLst>
              <a:ext uri="{FF2B5EF4-FFF2-40B4-BE49-F238E27FC236}">
                <a16:creationId xmlns:a16="http://schemas.microsoft.com/office/drawing/2014/main" id="{4BBC4184-878B-A73A-2932-44712F2C171F}"/>
              </a:ext>
            </a:extLst>
          </p:cNvPr>
          <p:cNvSpPr txBox="1"/>
          <p:nvPr/>
        </p:nvSpPr>
        <p:spPr>
          <a:xfrm>
            <a:off x="0" y="18988927"/>
            <a:ext cx="27432000" cy="2870311"/>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S7:</a:t>
            </a:r>
            <a:r>
              <a:rPr lang="en" sz="4400" dirty="0">
                <a:solidFill>
                  <a:schemeClr val="dk1"/>
                </a:solidFill>
              </a:rPr>
              <a:t> </a:t>
            </a:r>
            <a:r>
              <a:rPr lang="en-GB" sz="4400" dirty="0"/>
              <a:t>Box and whisker plots of the DOC drawdown (%) for each treatment after the 36 hour incubation. “Bleached + Heated” is excluded due to loss of samples from DOC contamination. </a:t>
            </a:r>
            <a:endParaRPr sz="4400" dirty="0">
              <a:solidFill>
                <a:schemeClr val="dk1"/>
              </a:solidFill>
            </a:endParaRPr>
          </a:p>
        </p:txBody>
      </p:sp>
    </p:spTree>
    <p:extLst>
      <p:ext uri="{BB962C8B-B14F-4D97-AF65-F5344CB8AC3E}">
        <p14:creationId xmlns:p14="http://schemas.microsoft.com/office/powerpoint/2010/main" val="2045528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5" name="Picture 4" descr="A coral reef under water&#10;&#10;Description automatically generated with low confidence">
            <a:extLst>
              <a:ext uri="{FF2B5EF4-FFF2-40B4-BE49-F238E27FC236}">
                <a16:creationId xmlns:a16="http://schemas.microsoft.com/office/drawing/2014/main" id="{2C4E625C-30CF-30F7-99B6-D076740848C7}"/>
              </a:ext>
            </a:extLst>
          </p:cNvPr>
          <p:cNvPicPr>
            <a:picLocks noChangeAspect="1"/>
          </p:cNvPicPr>
          <p:nvPr/>
        </p:nvPicPr>
        <p:blipFill rotWithShape="1">
          <a:blip r:embed="rId3">
            <a:extLst>
              <a:ext uri="{28A0092B-C50C-407E-A947-70E740481C1C}">
                <a14:useLocalDpi xmlns:a14="http://schemas.microsoft.com/office/drawing/2010/main" val="0"/>
              </a:ext>
            </a:extLst>
          </a:blip>
          <a:srcRect t="32153" b="44231"/>
          <a:stretch/>
        </p:blipFill>
        <p:spPr>
          <a:xfrm>
            <a:off x="1095375" y="428396"/>
            <a:ext cx="23828381" cy="3766185"/>
          </a:xfrm>
          <a:prstGeom prst="rect">
            <a:avLst/>
          </a:prstGeom>
        </p:spPr>
      </p:pic>
      <p:sp>
        <p:nvSpPr>
          <p:cNvPr id="60" name="Google Shape;60;p14"/>
          <p:cNvSpPr txBox="1"/>
          <p:nvPr/>
        </p:nvSpPr>
        <p:spPr>
          <a:xfrm>
            <a:off x="0" y="28490413"/>
            <a:ext cx="27432000" cy="8207157"/>
          </a:xfrm>
          <a:prstGeom prst="rect">
            <a:avLst/>
          </a:prstGeom>
          <a:noFill/>
          <a:ln>
            <a:noFill/>
          </a:ln>
        </p:spPr>
        <p:txBody>
          <a:bodyPr spcFirstLastPara="1" wrap="square" lIns="650132" tIns="650132" rIns="650132" bIns="650132" anchor="t" anchorCtr="0">
            <a:spAutoFit/>
          </a:bodyPr>
          <a:lstStyle/>
          <a:p>
            <a:r>
              <a:rPr lang="en" sz="2800" b="1" u="sng" dirty="0"/>
              <a:t>Figure 1</a:t>
            </a:r>
            <a:r>
              <a:rPr lang="en" sz="2800" dirty="0"/>
              <a:t>: Field collections and experimental design. Non-bleached and bleached corals were collected from a reef in </a:t>
            </a:r>
            <a:r>
              <a:rPr lang="en" sz="2800" dirty="0">
                <a:solidFill>
                  <a:schemeClr val="dk1"/>
                </a:solidFill>
              </a:rPr>
              <a:t>Mo’orea, French Polynesia immediately following a bleaching event. </a:t>
            </a:r>
            <a:r>
              <a:rPr lang="en" sz="2800" b="1" dirty="0"/>
              <a:t>A)</a:t>
            </a:r>
            <a:r>
              <a:rPr lang="en" sz="2800" dirty="0"/>
              <a:t> Picture of the LTER1 fore reef in Mo’orea, French Polynesia representative of the status of the reef where both bleached and non-bleached corals were present. </a:t>
            </a:r>
            <a:r>
              <a:rPr lang="en" sz="2800" b="1" dirty="0"/>
              <a:t>A.I-A.V)</a:t>
            </a:r>
            <a:r>
              <a:rPr lang="en" sz="2800" dirty="0"/>
              <a:t> depict the experimental design and sampling from corl nubbin collection </a:t>
            </a:r>
            <a:r>
              <a:rPr lang="en" sz="2800" b="1" dirty="0"/>
              <a:t>(A.I)</a:t>
            </a:r>
            <a:r>
              <a:rPr lang="en" sz="2800" dirty="0"/>
              <a:t>, 7 day pretreatment in flow through aquaria </a:t>
            </a:r>
            <a:r>
              <a:rPr lang="en" sz="2800" b="1" dirty="0"/>
              <a:t>(A.II)</a:t>
            </a:r>
            <a:r>
              <a:rPr lang="en" sz="2800" dirty="0"/>
              <a:t>, DOM exudation </a:t>
            </a:r>
            <a:r>
              <a:rPr lang="en" sz="2800" b="1" dirty="0"/>
              <a:t>(A.III)</a:t>
            </a:r>
            <a:r>
              <a:rPr lang="en" sz="2800" dirty="0"/>
              <a:t>, 36 hour dark bottle incubation </a:t>
            </a:r>
            <a:r>
              <a:rPr lang="en" sz="2800" b="1" dirty="0"/>
              <a:t>(A.IV)</a:t>
            </a:r>
            <a:r>
              <a:rPr lang="en" sz="2800" dirty="0"/>
              <a:t>, and sampling </a:t>
            </a:r>
            <a:r>
              <a:rPr lang="en" sz="2800" b="1" dirty="0"/>
              <a:t>(A.V)</a:t>
            </a:r>
            <a:r>
              <a:rPr lang="en" sz="2800" dirty="0"/>
              <a:t>. </a:t>
            </a:r>
            <a:r>
              <a:rPr lang="en" sz="2800" b="1" dirty="0"/>
              <a:t>B)</a:t>
            </a:r>
            <a:r>
              <a:rPr lang="en" sz="2800" dirty="0"/>
              <a:t> M</a:t>
            </a:r>
            <a:r>
              <a:rPr lang="en" sz="2800" dirty="0">
                <a:solidFill>
                  <a:schemeClr val="dk1"/>
                </a:solidFill>
              </a:rPr>
              <a:t>ean seawater temperatures over the period from January 1st 2018 until December 31st 2019 from 3 fore reef LTER sites. </a:t>
            </a:r>
            <a:r>
              <a:rPr lang="en-US" sz="2800" dirty="0"/>
              <a:t>The </a:t>
            </a:r>
            <a:r>
              <a:rPr lang="en-US" sz="2800" dirty="0" err="1"/>
              <a:t>Mo'orea</a:t>
            </a:r>
            <a:r>
              <a:rPr lang="en-US" sz="2800" dirty="0"/>
              <a:t> Coral Reef Long Term Ecological Research (MCR LTER) daily average water temperature data time series was combined from 3 sites on the MCR LTER fore reef: FOR1, FOR4 and FOR5 (GPS location: 17°28'30.0"S 149°50'13.2"W; 17°32'49.2"S 149°46'08.4"W; 17°34'55.2"S 149°52'30.0"W; respectively). From each location data from five sensors (“upper water column”, “middle water column”, “bottom water column”, “temperature shallow”, and “temperature deeper”) was used to calculate the average temperature +/- 1 standard deviation.</a:t>
            </a:r>
            <a:r>
              <a:rPr lang="en" sz="2800" dirty="0"/>
              <a:t> </a:t>
            </a:r>
            <a:r>
              <a:rPr lang="en" sz="2800" dirty="0">
                <a:solidFill>
                  <a:schemeClr val="dk1"/>
                </a:solidFill>
              </a:rPr>
              <a:t>Standard deviation depicted in blue. The orange line indicates the thermal stress accumulation threshold level of 29°C. Bleaching was first observed in April 2019, indicated by the start of the red line, which continued until the temperature levels dropped under the thermal stress accumulation threshold. The experiment, indicated by the purple block, was started immediately after temperatures dipped below the thermal stress accumulation threshold. A subset of collected nubbins were sacrificed after the three day acclimatization period for symbiont cell concentration analysis to validate the observed bleaching status at collection </a:t>
            </a:r>
            <a:r>
              <a:rPr lang="en" sz="2800" b="1" dirty="0">
                <a:solidFill>
                  <a:schemeClr val="dk1"/>
                </a:solidFill>
              </a:rPr>
              <a:t>(C)</a:t>
            </a:r>
            <a:r>
              <a:rPr lang="en" sz="2800" dirty="0">
                <a:solidFill>
                  <a:schemeClr val="dk1"/>
                </a:solidFill>
              </a:rPr>
              <a:t>. Healthy corals had significantly higher symbiont levels compared to bleached corals (two-way ANOVA, F=45.552, p=2.67e-08). After 7 days in the aquaria the 4 coral treatments had varying degrees of bleaching/paling with healthy at ambient temperatures having the highest concentrations, although these differences were not statistically significant (one-way ANOVA, F=2.623, p=0.123) </a:t>
            </a:r>
            <a:r>
              <a:rPr lang="en" sz="2800" b="1" dirty="0">
                <a:solidFill>
                  <a:schemeClr val="dk1"/>
                </a:solidFill>
              </a:rPr>
              <a:t>(D)</a:t>
            </a:r>
            <a:r>
              <a:rPr lang="en" sz="2800" dirty="0">
                <a:solidFill>
                  <a:schemeClr val="dk1"/>
                </a:solidFill>
              </a:rPr>
              <a:t>. Microbial communities responded to DOM amendments by growing to significantly higher concentrations after incubating for 24 hours (one-way ANOVA, F=54.09, p=2.3e-08).</a:t>
            </a:r>
            <a:endParaRPr sz="2800" dirty="0"/>
          </a:p>
        </p:txBody>
      </p:sp>
      <p:pic>
        <p:nvPicPr>
          <p:cNvPr id="4" name="Picture 3" descr="Graphical user interface, diagram&#10;&#10;Description automatically generated">
            <a:extLst>
              <a:ext uri="{FF2B5EF4-FFF2-40B4-BE49-F238E27FC236}">
                <a16:creationId xmlns:a16="http://schemas.microsoft.com/office/drawing/2014/main" id="{35C12426-08A6-810B-4D40-9D5098530FE9}"/>
              </a:ext>
            </a:extLst>
          </p:cNvPr>
          <p:cNvPicPr>
            <a:picLocks noChangeAspect="1"/>
          </p:cNvPicPr>
          <p:nvPr/>
        </p:nvPicPr>
        <p:blipFill rotWithShape="1">
          <a:blip r:embed="rId4"/>
          <a:srcRect l="35294" t="36373" r="29940"/>
          <a:stretch/>
        </p:blipFill>
        <p:spPr>
          <a:xfrm>
            <a:off x="0" y="4436745"/>
            <a:ext cx="11201400" cy="23951160"/>
          </a:xfrm>
          <a:prstGeom prst="rect">
            <a:avLst/>
          </a:prstGeom>
        </p:spPr>
      </p:pic>
      <p:pic>
        <p:nvPicPr>
          <p:cNvPr id="2" name="Picture 1" descr="Graphical user interface, diagram&#10;&#10;Description automatically generated">
            <a:extLst>
              <a:ext uri="{FF2B5EF4-FFF2-40B4-BE49-F238E27FC236}">
                <a16:creationId xmlns:a16="http://schemas.microsoft.com/office/drawing/2014/main" id="{4DED4F4F-1EBC-3092-6FAB-725FB45684EC}"/>
              </a:ext>
            </a:extLst>
          </p:cNvPr>
          <p:cNvPicPr>
            <a:picLocks noChangeAspect="1"/>
          </p:cNvPicPr>
          <p:nvPr/>
        </p:nvPicPr>
        <p:blipFill rotWithShape="1">
          <a:blip r:embed="rId4"/>
          <a:srcRect l="70107" t="25315" r="-1" b="29422"/>
          <a:stretch/>
        </p:blipFill>
        <p:spPr>
          <a:xfrm>
            <a:off x="11414761" y="4436745"/>
            <a:ext cx="13539475" cy="23951160"/>
          </a:xfrm>
          <a:prstGeom prst="rect">
            <a:avLst/>
          </a:prstGeom>
        </p:spPr>
      </p:pic>
      <p:pic>
        <p:nvPicPr>
          <p:cNvPr id="6" name="Picture 5" descr="Chart, box and whisker chart&#10;&#10;Description automatically generated">
            <a:extLst>
              <a:ext uri="{FF2B5EF4-FFF2-40B4-BE49-F238E27FC236}">
                <a16:creationId xmlns:a16="http://schemas.microsoft.com/office/drawing/2014/main" id="{C926A483-8C0B-B128-A516-BF9F06F0CC6F}"/>
              </a:ext>
            </a:extLst>
          </p:cNvPr>
          <p:cNvPicPr>
            <a:picLocks noChangeAspect="1"/>
          </p:cNvPicPr>
          <p:nvPr/>
        </p:nvPicPr>
        <p:blipFill>
          <a:blip r:embed="rId5"/>
          <a:stretch>
            <a:fillRect/>
          </a:stretch>
        </p:blipFill>
        <p:spPr>
          <a:xfrm>
            <a:off x="11414761" y="20749098"/>
            <a:ext cx="13716000" cy="8229600"/>
          </a:xfrm>
          <a:prstGeom prst="rect">
            <a:avLst/>
          </a:prstGeom>
        </p:spPr>
      </p:pic>
      <p:sp>
        <p:nvSpPr>
          <p:cNvPr id="7" name="TextBox 6">
            <a:extLst>
              <a:ext uri="{FF2B5EF4-FFF2-40B4-BE49-F238E27FC236}">
                <a16:creationId xmlns:a16="http://schemas.microsoft.com/office/drawing/2014/main" id="{02768ECC-2D35-7561-15DB-16BBEC0B691F}"/>
              </a:ext>
            </a:extLst>
          </p:cNvPr>
          <p:cNvSpPr txBox="1"/>
          <p:nvPr/>
        </p:nvSpPr>
        <p:spPr>
          <a:xfrm>
            <a:off x="1095375" y="428396"/>
            <a:ext cx="6660092" cy="1015663"/>
          </a:xfrm>
          <a:prstGeom prst="rect">
            <a:avLst/>
          </a:prstGeom>
          <a:noFill/>
        </p:spPr>
        <p:txBody>
          <a:bodyPr wrap="square" rtlCol="0">
            <a:spAutoFit/>
          </a:bodyPr>
          <a:lstStyle/>
          <a:p>
            <a:r>
              <a:rPr lang="en-US" sz="6000" b="1" dirty="0">
                <a:solidFill>
                  <a:schemeClr val="bg1"/>
                </a:solidFill>
              </a:rPr>
              <a:t>Bleaching Event</a:t>
            </a:r>
          </a:p>
        </p:txBody>
      </p:sp>
      <p:sp>
        <p:nvSpPr>
          <p:cNvPr id="8" name="TextBox 7">
            <a:extLst>
              <a:ext uri="{FF2B5EF4-FFF2-40B4-BE49-F238E27FC236}">
                <a16:creationId xmlns:a16="http://schemas.microsoft.com/office/drawing/2014/main" id="{BB74AFB7-8FD3-8C5D-4D82-5F8FB5162334}"/>
              </a:ext>
            </a:extLst>
          </p:cNvPr>
          <p:cNvSpPr txBox="1"/>
          <p:nvPr/>
        </p:nvSpPr>
        <p:spPr>
          <a:xfrm>
            <a:off x="1095375" y="2311488"/>
            <a:ext cx="8963025" cy="1015663"/>
          </a:xfrm>
          <a:prstGeom prst="rect">
            <a:avLst/>
          </a:prstGeom>
          <a:noFill/>
        </p:spPr>
        <p:txBody>
          <a:bodyPr wrap="square" rtlCol="0">
            <a:spAutoFit/>
          </a:bodyPr>
          <a:lstStyle/>
          <a:p>
            <a:r>
              <a:rPr lang="en-US" sz="6000" b="1" dirty="0">
                <a:solidFill>
                  <a:schemeClr val="bg1">
                    <a:lumMod val="95000"/>
                  </a:schemeClr>
                </a:solidFill>
              </a:rPr>
              <a:t>Experiment May 2019</a:t>
            </a:r>
          </a:p>
        </p:txBody>
      </p:sp>
    </p:spTree>
    <p:extLst>
      <p:ext uri="{BB962C8B-B14F-4D97-AF65-F5344CB8AC3E}">
        <p14:creationId xmlns:p14="http://schemas.microsoft.com/office/powerpoint/2010/main" val="909851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2" name="Picture 1" descr="Chart, radar chart&#10;&#10;Description automatically generated">
            <a:extLst>
              <a:ext uri="{FF2B5EF4-FFF2-40B4-BE49-F238E27FC236}">
                <a16:creationId xmlns:a16="http://schemas.microsoft.com/office/drawing/2014/main" id="{A70A2BE7-A2E8-F06C-819C-2366F339B706}"/>
              </a:ext>
            </a:extLst>
          </p:cNvPr>
          <p:cNvPicPr>
            <a:picLocks noChangeAspect="1"/>
          </p:cNvPicPr>
          <p:nvPr/>
        </p:nvPicPr>
        <p:blipFill>
          <a:blip r:embed="rId3"/>
          <a:stretch>
            <a:fillRect/>
          </a:stretch>
        </p:blipFill>
        <p:spPr>
          <a:xfrm>
            <a:off x="38176" y="13045440"/>
            <a:ext cx="11907124" cy="8505088"/>
          </a:xfrm>
          <a:prstGeom prst="rect">
            <a:avLst/>
          </a:prstGeom>
        </p:spPr>
      </p:pic>
      <p:pic>
        <p:nvPicPr>
          <p:cNvPr id="5" name="Picture 4" descr="Chart, box and whisker chart&#10;&#10;Description automatically generated">
            <a:extLst>
              <a:ext uri="{FF2B5EF4-FFF2-40B4-BE49-F238E27FC236}">
                <a16:creationId xmlns:a16="http://schemas.microsoft.com/office/drawing/2014/main" id="{E68A522B-1A06-C654-DAC7-F5FB1F473D7D}"/>
              </a:ext>
            </a:extLst>
          </p:cNvPr>
          <p:cNvPicPr>
            <a:picLocks noChangeAspect="1"/>
          </p:cNvPicPr>
          <p:nvPr/>
        </p:nvPicPr>
        <p:blipFill rotWithShape="1">
          <a:blip r:embed="rId4"/>
          <a:srcRect r="25644"/>
          <a:stretch/>
        </p:blipFill>
        <p:spPr>
          <a:xfrm>
            <a:off x="0" y="1241030"/>
            <a:ext cx="11456894" cy="11299369"/>
          </a:xfrm>
          <a:prstGeom prst="rect">
            <a:avLst/>
          </a:prstGeom>
        </p:spPr>
      </p:pic>
      <p:sp>
        <p:nvSpPr>
          <p:cNvPr id="67" name="Google Shape;67;p15"/>
          <p:cNvSpPr txBox="1"/>
          <p:nvPr/>
        </p:nvSpPr>
        <p:spPr>
          <a:xfrm>
            <a:off x="-91824" y="21464532"/>
            <a:ext cx="27523824" cy="9807595"/>
          </a:xfrm>
          <a:prstGeom prst="rect">
            <a:avLst/>
          </a:prstGeom>
          <a:noFill/>
          <a:ln>
            <a:noFill/>
          </a:ln>
        </p:spPr>
        <p:txBody>
          <a:bodyPr spcFirstLastPara="1" wrap="square" lIns="650132" tIns="650132" rIns="650132" bIns="650132" anchor="t" anchorCtr="0">
            <a:spAutoFit/>
          </a:bodyPr>
          <a:lstStyle/>
          <a:p>
            <a:pPr>
              <a:lnSpc>
                <a:spcPct val="115000"/>
              </a:lnSpc>
            </a:pPr>
            <a:r>
              <a:rPr lang="en" sz="6000" b="1" u="sng" dirty="0">
                <a:solidFill>
                  <a:schemeClr val="dk1"/>
                </a:solidFill>
              </a:rPr>
              <a:t>Figure 2</a:t>
            </a:r>
            <a:r>
              <a:rPr lang="en" sz="6000" dirty="0">
                <a:solidFill>
                  <a:schemeClr val="dk1"/>
                </a:solidFill>
              </a:rPr>
              <a:t>:</a:t>
            </a:r>
            <a:r>
              <a:rPr lang="en" sz="6000" b="1" dirty="0">
                <a:solidFill>
                  <a:schemeClr val="dk1"/>
                </a:solidFill>
              </a:rPr>
              <a:t> </a:t>
            </a:r>
            <a:r>
              <a:rPr lang="en" sz="6000" dirty="0">
                <a:solidFill>
                  <a:schemeClr val="dk1"/>
                </a:solidFill>
              </a:rPr>
              <a:t>Box and whisker plots of surface area normalized DOC concentrations for the 4 coral treatments </a:t>
            </a:r>
            <a:r>
              <a:rPr lang="en" sz="6000" b="1" dirty="0">
                <a:solidFill>
                  <a:schemeClr val="dk1"/>
                </a:solidFill>
              </a:rPr>
              <a:t>(A)</a:t>
            </a:r>
            <a:r>
              <a:rPr lang="en" sz="6000" dirty="0">
                <a:solidFill>
                  <a:schemeClr val="dk1"/>
                </a:solidFill>
              </a:rPr>
              <a:t>. </a:t>
            </a:r>
            <a:r>
              <a:rPr lang="en-US" sz="6000" dirty="0">
                <a:solidFill>
                  <a:schemeClr val="dk1"/>
                </a:solidFill>
              </a:rPr>
              <a:t>Box and whisker plots of the DOC </a:t>
            </a:r>
            <a:r>
              <a:rPr lang="en-US" sz="6000" dirty="0">
                <a:solidFill>
                  <a:schemeClr val="tx1"/>
                </a:solidFill>
              </a:rPr>
              <a:t>drawdown</a:t>
            </a:r>
            <a:r>
              <a:rPr lang="en-US" sz="6000" dirty="0">
                <a:solidFill>
                  <a:schemeClr val="dk1"/>
                </a:solidFill>
              </a:rPr>
              <a:t> (%) for each treatment after the 36 hour incubation. “Bleached + Heated” is excluded due to loss of samples from DOC contamination </a:t>
            </a:r>
            <a:r>
              <a:rPr lang="en" sz="6000" b="1" dirty="0">
                <a:solidFill>
                  <a:schemeClr val="dk1"/>
                </a:solidFill>
              </a:rPr>
              <a:t>(B)</a:t>
            </a:r>
            <a:r>
              <a:rPr lang="en" sz="6000" dirty="0">
                <a:solidFill>
                  <a:schemeClr val="dk1"/>
                </a:solidFill>
              </a:rPr>
              <a:t>. </a:t>
            </a:r>
            <a:r>
              <a:rPr lang="en-US" sz="6000" dirty="0">
                <a:solidFill>
                  <a:schemeClr val="dk1"/>
                </a:solidFill>
              </a:rPr>
              <a:t>Bacterial growth curves for the 6 treatments in the 36 hour bottle incubation, error bars indicate standard error of the mean </a:t>
            </a:r>
            <a:r>
              <a:rPr lang="en-US" sz="6000" b="1" dirty="0">
                <a:solidFill>
                  <a:schemeClr val="dk1"/>
                </a:solidFill>
              </a:rPr>
              <a:t>(C)</a:t>
            </a:r>
            <a:r>
              <a:rPr lang="en-US" sz="6000" dirty="0">
                <a:solidFill>
                  <a:schemeClr val="dk1"/>
                </a:solidFill>
              </a:rPr>
              <a:t>. Box and whisker plots of bacterial specific growth rate, in log10 cells per hour, for the 6 treatments </a:t>
            </a:r>
            <a:r>
              <a:rPr lang="en-US" sz="6000" b="1" dirty="0">
                <a:solidFill>
                  <a:schemeClr val="dk1"/>
                </a:solidFill>
              </a:rPr>
              <a:t>(D)</a:t>
            </a:r>
            <a:r>
              <a:rPr lang="en-US" sz="6000" dirty="0">
                <a:solidFill>
                  <a:schemeClr val="dk1"/>
                </a:solidFill>
              </a:rPr>
              <a:t>.</a:t>
            </a:r>
            <a:endParaRPr sz="6000" dirty="0">
              <a:solidFill>
                <a:schemeClr val="dk1"/>
              </a:solidFill>
            </a:endParaRPr>
          </a:p>
        </p:txBody>
      </p:sp>
      <p:pic>
        <p:nvPicPr>
          <p:cNvPr id="6" name="Google Shape;68;p15">
            <a:extLst>
              <a:ext uri="{FF2B5EF4-FFF2-40B4-BE49-F238E27FC236}">
                <a16:creationId xmlns:a16="http://schemas.microsoft.com/office/drawing/2014/main" id="{F467CBBA-54B8-E1F9-99ED-192121C396A9}"/>
              </a:ext>
            </a:extLst>
          </p:cNvPr>
          <p:cNvPicPr preferRelativeResize="0"/>
          <p:nvPr/>
        </p:nvPicPr>
        <p:blipFill rotWithShape="1">
          <a:blip r:embed="rId5">
            <a:alphaModFix/>
          </a:blip>
          <a:srcRect l="77673" t="29309" b="36834"/>
          <a:stretch/>
        </p:blipFill>
        <p:spPr>
          <a:xfrm>
            <a:off x="7988217" y="316939"/>
            <a:ext cx="3957082" cy="4040161"/>
          </a:xfrm>
          <a:prstGeom prst="rect">
            <a:avLst/>
          </a:prstGeom>
          <a:noFill/>
          <a:ln>
            <a:noFill/>
          </a:ln>
        </p:spPr>
      </p:pic>
      <p:sp>
        <p:nvSpPr>
          <p:cNvPr id="3" name="TextBox 2">
            <a:extLst>
              <a:ext uri="{FF2B5EF4-FFF2-40B4-BE49-F238E27FC236}">
                <a16:creationId xmlns:a16="http://schemas.microsoft.com/office/drawing/2014/main" id="{BA2F283D-B033-02AA-0D1B-EBD1051AC520}"/>
              </a:ext>
            </a:extLst>
          </p:cNvPr>
          <p:cNvSpPr txBox="1"/>
          <p:nvPr/>
        </p:nvSpPr>
        <p:spPr>
          <a:xfrm>
            <a:off x="212566" y="0"/>
            <a:ext cx="1219200" cy="1077218"/>
          </a:xfrm>
          <a:prstGeom prst="rect">
            <a:avLst/>
          </a:prstGeom>
          <a:noFill/>
        </p:spPr>
        <p:txBody>
          <a:bodyPr wrap="square" rtlCol="0">
            <a:spAutoFit/>
          </a:bodyPr>
          <a:lstStyle/>
          <a:p>
            <a:r>
              <a:rPr lang="en-US" sz="6400" dirty="0"/>
              <a:t>A</a:t>
            </a:r>
          </a:p>
        </p:txBody>
      </p:sp>
      <p:sp>
        <p:nvSpPr>
          <p:cNvPr id="10" name="TextBox 9">
            <a:extLst>
              <a:ext uri="{FF2B5EF4-FFF2-40B4-BE49-F238E27FC236}">
                <a16:creationId xmlns:a16="http://schemas.microsoft.com/office/drawing/2014/main" id="{933C415F-08A3-F82D-7283-083735379254}"/>
              </a:ext>
            </a:extLst>
          </p:cNvPr>
          <p:cNvSpPr txBox="1"/>
          <p:nvPr/>
        </p:nvSpPr>
        <p:spPr>
          <a:xfrm>
            <a:off x="168860" y="12121241"/>
            <a:ext cx="1219200" cy="1077218"/>
          </a:xfrm>
          <a:prstGeom prst="rect">
            <a:avLst/>
          </a:prstGeom>
          <a:noFill/>
        </p:spPr>
        <p:txBody>
          <a:bodyPr wrap="square" rtlCol="0">
            <a:spAutoFit/>
          </a:bodyPr>
          <a:lstStyle/>
          <a:p>
            <a:r>
              <a:rPr lang="en-US" sz="6400" dirty="0"/>
              <a:t>C</a:t>
            </a:r>
          </a:p>
        </p:txBody>
      </p:sp>
      <p:pic>
        <p:nvPicPr>
          <p:cNvPr id="13" name="Picture 12" descr="Chart, box and whisker chart&#10;&#10;Description automatically generated">
            <a:extLst>
              <a:ext uri="{FF2B5EF4-FFF2-40B4-BE49-F238E27FC236}">
                <a16:creationId xmlns:a16="http://schemas.microsoft.com/office/drawing/2014/main" id="{9AAFCE65-975A-AAD8-2A0E-5A2A72104CD1}"/>
              </a:ext>
            </a:extLst>
          </p:cNvPr>
          <p:cNvPicPr>
            <a:picLocks noChangeAspect="1"/>
          </p:cNvPicPr>
          <p:nvPr/>
        </p:nvPicPr>
        <p:blipFill>
          <a:blip r:embed="rId6"/>
          <a:stretch>
            <a:fillRect/>
          </a:stretch>
        </p:blipFill>
        <p:spPr>
          <a:xfrm>
            <a:off x="12129911" y="1077218"/>
            <a:ext cx="15308756" cy="11133642"/>
          </a:xfrm>
          <a:prstGeom prst="rect">
            <a:avLst/>
          </a:prstGeom>
        </p:spPr>
      </p:pic>
      <p:sp>
        <p:nvSpPr>
          <p:cNvPr id="11" name="TextBox 10">
            <a:extLst>
              <a:ext uri="{FF2B5EF4-FFF2-40B4-BE49-F238E27FC236}">
                <a16:creationId xmlns:a16="http://schemas.microsoft.com/office/drawing/2014/main" id="{BC72435B-D216-2C8A-549E-9E5FA7EE3A27}"/>
              </a:ext>
            </a:extLst>
          </p:cNvPr>
          <p:cNvSpPr txBox="1"/>
          <p:nvPr/>
        </p:nvSpPr>
        <p:spPr>
          <a:xfrm>
            <a:off x="12419308" y="12187828"/>
            <a:ext cx="657778" cy="1077218"/>
          </a:xfrm>
          <a:prstGeom prst="rect">
            <a:avLst/>
          </a:prstGeom>
          <a:noFill/>
        </p:spPr>
        <p:txBody>
          <a:bodyPr wrap="square" rtlCol="0">
            <a:spAutoFit/>
          </a:bodyPr>
          <a:lstStyle/>
          <a:p>
            <a:r>
              <a:rPr lang="en-US" sz="6400" dirty="0"/>
              <a:t>D</a:t>
            </a:r>
          </a:p>
        </p:txBody>
      </p:sp>
      <p:sp>
        <p:nvSpPr>
          <p:cNvPr id="12" name="TextBox 11">
            <a:extLst>
              <a:ext uri="{FF2B5EF4-FFF2-40B4-BE49-F238E27FC236}">
                <a16:creationId xmlns:a16="http://schemas.microsoft.com/office/drawing/2014/main" id="{3EF64EF6-14DA-18A4-B716-1E07D1916005}"/>
              </a:ext>
            </a:extLst>
          </p:cNvPr>
          <p:cNvSpPr txBox="1"/>
          <p:nvPr/>
        </p:nvSpPr>
        <p:spPr>
          <a:xfrm>
            <a:off x="12419308" y="26351"/>
            <a:ext cx="657778" cy="581176"/>
          </a:xfrm>
          <a:prstGeom prst="rect">
            <a:avLst/>
          </a:prstGeom>
          <a:noFill/>
        </p:spPr>
        <p:txBody>
          <a:bodyPr wrap="square" rtlCol="0">
            <a:spAutoFit/>
          </a:bodyPr>
          <a:lstStyle/>
          <a:p>
            <a:r>
              <a:rPr lang="en-US" sz="6400" dirty="0"/>
              <a:t>B</a:t>
            </a:r>
          </a:p>
        </p:txBody>
      </p:sp>
      <p:pic>
        <p:nvPicPr>
          <p:cNvPr id="7" name="Picture 6" descr="Chart&#10;&#10;Description automatically generated">
            <a:extLst>
              <a:ext uri="{FF2B5EF4-FFF2-40B4-BE49-F238E27FC236}">
                <a16:creationId xmlns:a16="http://schemas.microsoft.com/office/drawing/2014/main" id="{9A2A831E-46EB-3701-0065-388FC2E51A2D}"/>
              </a:ext>
            </a:extLst>
          </p:cNvPr>
          <p:cNvPicPr>
            <a:picLocks noChangeAspect="1"/>
          </p:cNvPicPr>
          <p:nvPr/>
        </p:nvPicPr>
        <p:blipFill>
          <a:blip r:embed="rId7"/>
          <a:stretch>
            <a:fillRect/>
          </a:stretch>
        </p:blipFill>
        <p:spPr>
          <a:xfrm>
            <a:off x="12862560" y="13045440"/>
            <a:ext cx="13817600" cy="829056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scatter chart&#10;&#10;Description automatically generated">
            <a:extLst>
              <a:ext uri="{FF2B5EF4-FFF2-40B4-BE49-F238E27FC236}">
                <a16:creationId xmlns:a16="http://schemas.microsoft.com/office/drawing/2014/main" id="{4F3FF62F-A821-D501-DCDD-43811BBA6884}"/>
              </a:ext>
            </a:extLst>
          </p:cNvPr>
          <p:cNvPicPr>
            <a:picLocks noChangeAspect="1"/>
          </p:cNvPicPr>
          <p:nvPr/>
        </p:nvPicPr>
        <p:blipFill>
          <a:blip r:embed="rId2"/>
          <a:stretch>
            <a:fillRect/>
          </a:stretch>
        </p:blipFill>
        <p:spPr>
          <a:xfrm>
            <a:off x="0" y="952587"/>
            <a:ext cx="12941190" cy="9263735"/>
          </a:xfrm>
          <a:prstGeom prst="rect">
            <a:avLst/>
          </a:prstGeom>
        </p:spPr>
      </p:pic>
      <p:sp>
        <p:nvSpPr>
          <p:cNvPr id="11" name="TextBox 10">
            <a:extLst>
              <a:ext uri="{FF2B5EF4-FFF2-40B4-BE49-F238E27FC236}">
                <a16:creationId xmlns:a16="http://schemas.microsoft.com/office/drawing/2014/main" id="{FDDEDCE9-C1DF-8085-3F23-0CA9BFC410E2}"/>
              </a:ext>
            </a:extLst>
          </p:cNvPr>
          <p:cNvSpPr txBox="1"/>
          <p:nvPr/>
        </p:nvSpPr>
        <p:spPr>
          <a:xfrm>
            <a:off x="362620" y="67858"/>
            <a:ext cx="1219200" cy="1077218"/>
          </a:xfrm>
          <a:prstGeom prst="rect">
            <a:avLst/>
          </a:prstGeom>
          <a:noFill/>
        </p:spPr>
        <p:txBody>
          <a:bodyPr wrap="square" rtlCol="0">
            <a:spAutoFit/>
          </a:bodyPr>
          <a:lstStyle/>
          <a:p>
            <a:r>
              <a:rPr lang="en-US" sz="6400" dirty="0"/>
              <a:t>A</a:t>
            </a:r>
          </a:p>
        </p:txBody>
      </p:sp>
      <p:sp>
        <p:nvSpPr>
          <p:cNvPr id="12" name="TextBox 11">
            <a:extLst>
              <a:ext uri="{FF2B5EF4-FFF2-40B4-BE49-F238E27FC236}">
                <a16:creationId xmlns:a16="http://schemas.microsoft.com/office/drawing/2014/main" id="{EEDB7C05-689B-F020-3014-11DD5B80921B}"/>
              </a:ext>
            </a:extLst>
          </p:cNvPr>
          <p:cNvSpPr txBox="1"/>
          <p:nvPr/>
        </p:nvSpPr>
        <p:spPr>
          <a:xfrm>
            <a:off x="13200487" y="-10416"/>
            <a:ext cx="1219200" cy="1077218"/>
          </a:xfrm>
          <a:prstGeom prst="rect">
            <a:avLst/>
          </a:prstGeom>
          <a:noFill/>
        </p:spPr>
        <p:txBody>
          <a:bodyPr wrap="square" rtlCol="0">
            <a:spAutoFit/>
          </a:bodyPr>
          <a:lstStyle/>
          <a:p>
            <a:r>
              <a:rPr lang="en-US" sz="6400" dirty="0"/>
              <a:t>B</a:t>
            </a:r>
          </a:p>
        </p:txBody>
      </p:sp>
      <p:sp>
        <p:nvSpPr>
          <p:cNvPr id="13" name="Google Shape;80;p17">
            <a:extLst>
              <a:ext uri="{FF2B5EF4-FFF2-40B4-BE49-F238E27FC236}">
                <a16:creationId xmlns:a16="http://schemas.microsoft.com/office/drawing/2014/main" id="{39417D17-59FE-14DC-9A4A-51D66F40ACC6}"/>
              </a:ext>
            </a:extLst>
          </p:cNvPr>
          <p:cNvSpPr txBox="1"/>
          <p:nvPr/>
        </p:nvSpPr>
        <p:spPr>
          <a:xfrm>
            <a:off x="-115529" y="33002099"/>
            <a:ext cx="27547529" cy="3528953"/>
          </a:xfrm>
          <a:prstGeom prst="rect">
            <a:avLst/>
          </a:prstGeom>
          <a:noFill/>
          <a:ln>
            <a:noFill/>
          </a:ln>
        </p:spPr>
        <p:txBody>
          <a:bodyPr spcFirstLastPara="1" wrap="square" lIns="650132" tIns="650132" rIns="650132" bIns="650132" anchor="t" anchorCtr="0">
            <a:spAutoFit/>
          </a:bodyPr>
          <a:lstStyle/>
          <a:p>
            <a:r>
              <a:rPr lang="en" sz="2400" b="1" u="sng" dirty="0">
                <a:solidFill>
                  <a:schemeClr val="dk1"/>
                </a:solidFill>
              </a:rPr>
              <a:t>Figure 3</a:t>
            </a:r>
            <a:r>
              <a:rPr lang="en" sz="2400" dirty="0">
                <a:solidFill>
                  <a:schemeClr val="dk1"/>
                </a:solidFill>
              </a:rPr>
              <a:t>: Non-metric multidimensional scaling of multivariate microbial community samples using Unifrac distances derived from 16S amplicon data </a:t>
            </a:r>
            <a:r>
              <a:rPr lang="en" sz="2400" b="1" dirty="0">
                <a:solidFill>
                  <a:schemeClr val="dk1"/>
                </a:solidFill>
              </a:rPr>
              <a:t>(A)</a:t>
            </a:r>
            <a:r>
              <a:rPr lang="en" sz="2400" dirty="0">
                <a:solidFill>
                  <a:schemeClr val="dk1"/>
                </a:solidFill>
              </a:rPr>
              <a:t>. </a:t>
            </a:r>
            <a:r>
              <a:rPr lang="en-US" sz="2400" dirty="0">
                <a:solidFill>
                  <a:schemeClr val="dk1"/>
                </a:solidFill>
              </a:rPr>
              <a:t>Pie charts depicting the mean relative abundances of the most abundant bacterial families in the coral treatments </a:t>
            </a:r>
            <a:r>
              <a:rPr lang="en-US" sz="2400" b="1" dirty="0">
                <a:solidFill>
                  <a:schemeClr val="dk1"/>
                </a:solidFill>
              </a:rPr>
              <a:t>(B)</a:t>
            </a:r>
            <a:r>
              <a:rPr lang="en-US" sz="2400" dirty="0">
                <a:solidFill>
                  <a:schemeClr val="dk1"/>
                </a:solidFill>
              </a:rPr>
              <a:t>. Pie charts are colored according to family. Abundant families were defined as families having a relative abundance ≥ .01 in at least one sample. </a:t>
            </a:r>
            <a:r>
              <a:rPr lang="en" sz="2400" dirty="0">
                <a:solidFill>
                  <a:schemeClr val="dk1"/>
                </a:solidFill>
              </a:rPr>
              <a:t>Visualization of the 31 ASVs determined to be significantly differentialy abudant compared to “Non-bleached + Ambient” samples by DESEq2 </a:t>
            </a:r>
            <a:r>
              <a:rPr lang="en" sz="2400" b="1" dirty="0">
                <a:solidFill>
                  <a:schemeClr val="dk1"/>
                </a:solidFill>
              </a:rPr>
              <a:t>(C)</a:t>
            </a:r>
            <a:r>
              <a:rPr lang="en" sz="2400" dirty="0">
                <a:solidFill>
                  <a:schemeClr val="dk1"/>
                </a:solidFill>
              </a:rPr>
              <a:t>.</a:t>
            </a:r>
            <a:r>
              <a:rPr lang="en" sz="2400" b="1" dirty="0">
                <a:solidFill>
                  <a:schemeClr val="dk1"/>
                </a:solidFill>
              </a:rPr>
              <a:t> </a:t>
            </a:r>
            <a:r>
              <a:rPr lang="en" sz="2400" dirty="0">
                <a:solidFill>
                  <a:schemeClr val="dk1"/>
                </a:solidFill>
              </a:rPr>
              <a:t>Dotplot of the log2 fold-change values for the 31 significantly DA ASVs in the 3 coral stress treatments. Each dot represents a given ASV in a given treatment. Dot height on the y-axis and color correspond to l2fc values. Error bars depict the standard error of each l2fc value calculated by DESEq2. Dot size corresponds to mean raw abundance. Each ASV is labeled according to it’s Class, Family, and Genus_OTUNumber on the x axis. Astrices denote a significantly DA ASV in a given treatment.</a:t>
            </a:r>
            <a:endParaRPr sz="2400" dirty="0">
              <a:solidFill>
                <a:schemeClr val="dk1"/>
              </a:solidFill>
            </a:endParaRPr>
          </a:p>
        </p:txBody>
      </p:sp>
      <p:sp>
        <p:nvSpPr>
          <p:cNvPr id="14" name="TextBox 13">
            <a:extLst>
              <a:ext uri="{FF2B5EF4-FFF2-40B4-BE49-F238E27FC236}">
                <a16:creationId xmlns:a16="http://schemas.microsoft.com/office/drawing/2014/main" id="{E7718569-2BB8-A3F2-23A1-4C2F202DC413}"/>
              </a:ext>
            </a:extLst>
          </p:cNvPr>
          <p:cNvSpPr txBox="1"/>
          <p:nvPr/>
        </p:nvSpPr>
        <p:spPr>
          <a:xfrm>
            <a:off x="362620" y="9732230"/>
            <a:ext cx="1219200" cy="1077218"/>
          </a:xfrm>
          <a:prstGeom prst="rect">
            <a:avLst/>
          </a:prstGeom>
          <a:noFill/>
        </p:spPr>
        <p:txBody>
          <a:bodyPr wrap="square" rtlCol="0">
            <a:spAutoFit/>
          </a:bodyPr>
          <a:lstStyle/>
          <a:p>
            <a:r>
              <a:rPr lang="en-US" sz="6400" dirty="0"/>
              <a:t>C</a:t>
            </a:r>
          </a:p>
        </p:txBody>
      </p:sp>
      <p:pic>
        <p:nvPicPr>
          <p:cNvPr id="5" name="Picture 4" descr="Chart&#10;&#10;Description automatically generated">
            <a:extLst>
              <a:ext uri="{FF2B5EF4-FFF2-40B4-BE49-F238E27FC236}">
                <a16:creationId xmlns:a16="http://schemas.microsoft.com/office/drawing/2014/main" id="{7A8FBA1B-8904-D92B-283F-22A95EBA0534}"/>
              </a:ext>
            </a:extLst>
          </p:cNvPr>
          <p:cNvPicPr>
            <a:picLocks noChangeAspect="1"/>
          </p:cNvPicPr>
          <p:nvPr/>
        </p:nvPicPr>
        <p:blipFill>
          <a:blip r:embed="rId3"/>
          <a:stretch>
            <a:fillRect/>
          </a:stretch>
        </p:blipFill>
        <p:spPr>
          <a:xfrm>
            <a:off x="12941190" y="952587"/>
            <a:ext cx="13513400" cy="9008933"/>
          </a:xfrm>
          <a:prstGeom prst="rect">
            <a:avLst/>
          </a:prstGeom>
        </p:spPr>
      </p:pic>
      <p:pic>
        <p:nvPicPr>
          <p:cNvPr id="7" name="Picture 6" descr="Chart, bar chart&#10;&#10;Description automatically generated">
            <a:extLst>
              <a:ext uri="{FF2B5EF4-FFF2-40B4-BE49-F238E27FC236}">
                <a16:creationId xmlns:a16="http://schemas.microsoft.com/office/drawing/2014/main" id="{73067278-05FF-C231-30BB-6F93BA6BB2A3}"/>
              </a:ext>
            </a:extLst>
          </p:cNvPr>
          <p:cNvPicPr>
            <a:picLocks noChangeAspect="1"/>
          </p:cNvPicPr>
          <p:nvPr/>
        </p:nvPicPr>
        <p:blipFill>
          <a:blip r:embed="rId4"/>
          <a:stretch>
            <a:fillRect/>
          </a:stretch>
        </p:blipFill>
        <p:spPr>
          <a:xfrm>
            <a:off x="29926543" y="-150738"/>
            <a:ext cx="13823060" cy="6911529"/>
          </a:xfrm>
          <a:prstGeom prst="rect">
            <a:avLst/>
          </a:prstGeom>
        </p:spPr>
      </p:pic>
      <p:pic>
        <p:nvPicPr>
          <p:cNvPr id="17" name="Picture 16" descr="Chart, scatter chart&#10;&#10;Description automatically generated">
            <a:extLst>
              <a:ext uri="{FF2B5EF4-FFF2-40B4-BE49-F238E27FC236}">
                <a16:creationId xmlns:a16="http://schemas.microsoft.com/office/drawing/2014/main" id="{ED8EF3D2-2D59-6A9D-80B2-7E298A2B3915}"/>
              </a:ext>
            </a:extLst>
          </p:cNvPr>
          <p:cNvPicPr>
            <a:picLocks noChangeAspect="1"/>
          </p:cNvPicPr>
          <p:nvPr/>
        </p:nvPicPr>
        <p:blipFill>
          <a:blip r:embed="rId5"/>
          <a:stretch>
            <a:fillRect/>
          </a:stretch>
        </p:blipFill>
        <p:spPr>
          <a:xfrm>
            <a:off x="0" y="11000111"/>
            <a:ext cx="27432000" cy="21817012"/>
          </a:xfrm>
          <a:prstGeom prst="rect">
            <a:avLst/>
          </a:prstGeom>
        </p:spPr>
      </p:pic>
    </p:spTree>
    <p:extLst>
      <p:ext uri="{BB962C8B-B14F-4D97-AF65-F5344CB8AC3E}">
        <p14:creationId xmlns:p14="http://schemas.microsoft.com/office/powerpoint/2010/main" val="1359223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diagram&#10;&#10;Description automatically generated">
            <a:extLst>
              <a:ext uri="{FF2B5EF4-FFF2-40B4-BE49-F238E27FC236}">
                <a16:creationId xmlns:a16="http://schemas.microsoft.com/office/drawing/2014/main" id="{65A91FC1-EB60-4E78-980A-A2A652D548E9}"/>
              </a:ext>
            </a:extLst>
          </p:cNvPr>
          <p:cNvPicPr>
            <a:picLocks noChangeAspect="1"/>
          </p:cNvPicPr>
          <p:nvPr/>
        </p:nvPicPr>
        <p:blipFill>
          <a:blip r:embed="rId2"/>
          <a:stretch>
            <a:fillRect/>
          </a:stretch>
        </p:blipFill>
        <p:spPr>
          <a:xfrm>
            <a:off x="0" y="53788"/>
            <a:ext cx="19293840" cy="14291733"/>
          </a:xfrm>
          <a:prstGeom prst="rect">
            <a:avLst/>
          </a:prstGeom>
        </p:spPr>
      </p:pic>
      <p:pic>
        <p:nvPicPr>
          <p:cNvPr id="7" name="Picture 6" descr="Chart&#10;&#10;Description automatically generated">
            <a:extLst>
              <a:ext uri="{FF2B5EF4-FFF2-40B4-BE49-F238E27FC236}">
                <a16:creationId xmlns:a16="http://schemas.microsoft.com/office/drawing/2014/main" id="{92731737-75A4-1AC4-1C94-70FAB68AECF2}"/>
              </a:ext>
            </a:extLst>
          </p:cNvPr>
          <p:cNvPicPr>
            <a:picLocks noChangeAspect="1"/>
          </p:cNvPicPr>
          <p:nvPr/>
        </p:nvPicPr>
        <p:blipFill>
          <a:blip r:embed="rId3"/>
          <a:stretch>
            <a:fillRect/>
          </a:stretch>
        </p:blipFill>
        <p:spPr>
          <a:xfrm>
            <a:off x="712087" y="13554637"/>
            <a:ext cx="15952854" cy="9748966"/>
          </a:xfrm>
          <a:prstGeom prst="rect">
            <a:avLst/>
          </a:prstGeom>
        </p:spPr>
      </p:pic>
      <p:sp>
        <p:nvSpPr>
          <p:cNvPr id="8" name="Google Shape;99;p20">
            <a:extLst>
              <a:ext uri="{FF2B5EF4-FFF2-40B4-BE49-F238E27FC236}">
                <a16:creationId xmlns:a16="http://schemas.microsoft.com/office/drawing/2014/main" id="{3205C0EB-064B-5CDD-3292-9D40003365ED}"/>
              </a:ext>
            </a:extLst>
          </p:cNvPr>
          <p:cNvSpPr txBox="1"/>
          <p:nvPr/>
        </p:nvSpPr>
        <p:spPr>
          <a:xfrm>
            <a:off x="0" y="23186439"/>
            <a:ext cx="18772094" cy="4427661"/>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4:</a:t>
            </a:r>
            <a:r>
              <a:rPr lang="en" sz="4400" dirty="0">
                <a:solidFill>
                  <a:schemeClr val="dk1"/>
                </a:solidFill>
              </a:rPr>
              <a:t> </a:t>
            </a:r>
            <a:r>
              <a:rPr lang="en-US" sz="4400" dirty="0">
                <a:solidFill>
                  <a:schemeClr val="dk1"/>
                </a:solidFill>
              </a:rPr>
              <a:t>Non-metric multidimensional scaling plot of t0 metabolomic samples using bray </a:t>
            </a:r>
            <a:r>
              <a:rPr lang="en-US" sz="4400" dirty="0" err="1">
                <a:solidFill>
                  <a:schemeClr val="dk1"/>
                </a:solidFill>
              </a:rPr>
              <a:t>curtis</a:t>
            </a:r>
            <a:r>
              <a:rPr lang="en-US" sz="4400" dirty="0">
                <a:solidFill>
                  <a:schemeClr val="dk1"/>
                </a:solidFill>
              </a:rPr>
              <a:t> dissimilarity </a:t>
            </a:r>
            <a:r>
              <a:rPr lang="en" sz="4400" b="1" dirty="0">
                <a:solidFill>
                  <a:schemeClr val="dk1"/>
                </a:solidFill>
              </a:rPr>
              <a:t>(A)</a:t>
            </a:r>
            <a:r>
              <a:rPr lang="en" sz="4400" dirty="0">
                <a:solidFill>
                  <a:schemeClr val="dk1"/>
                </a:solidFill>
              </a:rPr>
              <a:t>.</a:t>
            </a:r>
            <a:r>
              <a:rPr lang="en-US" sz="4400" dirty="0">
                <a:solidFill>
                  <a:schemeClr val="dk1"/>
                </a:solidFill>
              </a:rPr>
              <a:t> Procrustes visualization of multivariate metabolomic and microbial samples. Arrows point from microbial samples to corresponding metabolomic samples </a:t>
            </a:r>
            <a:r>
              <a:rPr lang="en" sz="4400" b="1" dirty="0">
                <a:solidFill>
                  <a:schemeClr val="dk1"/>
                </a:solidFill>
              </a:rPr>
              <a:t>(B)</a:t>
            </a:r>
            <a:r>
              <a:rPr lang="en" sz="4400" dirty="0">
                <a:solidFill>
                  <a:schemeClr val="dk1"/>
                </a:solidFill>
              </a:rPr>
              <a:t>.</a:t>
            </a:r>
            <a:endParaRPr sz="4400" dirty="0">
              <a:solidFill>
                <a:schemeClr val="dk1"/>
              </a:solidFill>
            </a:endParaRPr>
          </a:p>
        </p:txBody>
      </p:sp>
      <p:sp>
        <p:nvSpPr>
          <p:cNvPr id="2" name="TextBox 1">
            <a:extLst>
              <a:ext uri="{FF2B5EF4-FFF2-40B4-BE49-F238E27FC236}">
                <a16:creationId xmlns:a16="http://schemas.microsoft.com/office/drawing/2014/main" id="{B933F65C-7AF9-CB23-C499-7DD247A69B06}"/>
              </a:ext>
            </a:extLst>
          </p:cNvPr>
          <p:cNvSpPr txBox="1"/>
          <p:nvPr/>
        </p:nvSpPr>
        <p:spPr>
          <a:xfrm>
            <a:off x="114710" y="12262266"/>
            <a:ext cx="1219200" cy="1077218"/>
          </a:xfrm>
          <a:prstGeom prst="rect">
            <a:avLst/>
          </a:prstGeom>
          <a:noFill/>
        </p:spPr>
        <p:txBody>
          <a:bodyPr wrap="square" rtlCol="0">
            <a:spAutoFit/>
          </a:bodyPr>
          <a:lstStyle/>
          <a:p>
            <a:r>
              <a:rPr lang="en-US" sz="6400" dirty="0"/>
              <a:t>B</a:t>
            </a:r>
          </a:p>
        </p:txBody>
      </p:sp>
      <p:sp>
        <p:nvSpPr>
          <p:cNvPr id="3" name="TextBox 2">
            <a:extLst>
              <a:ext uri="{FF2B5EF4-FFF2-40B4-BE49-F238E27FC236}">
                <a16:creationId xmlns:a16="http://schemas.microsoft.com/office/drawing/2014/main" id="{311C4C86-9417-0C21-34EE-BFA9342FE379}"/>
              </a:ext>
            </a:extLst>
          </p:cNvPr>
          <p:cNvSpPr txBox="1"/>
          <p:nvPr/>
        </p:nvSpPr>
        <p:spPr>
          <a:xfrm>
            <a:off x="102486" y="53788"/>
            <a:ext cx="1219200" cy="1077218"/>
          </a:xfrm>
          <a:prstGeom prst="rect">
            <a:avLst/>
          </a:prstGeom>
          <a:noFill/>
        </p:spPr>
        <p:txBody>
          <a:bodyPr wrap="square" rtlCol="0">
            <a:spAutoFit/>
          </a:bodyPr>
          <a:lstStyle/>
          <a:p>
            <a:r>
              <a:rPr lang="en-US" sz="6400" dirty="0"/>
              <a:t>A</a:t>
            </a:r>
          </a:p>
        </p:txBody>
      </p:sp>
    </p:spTree>
    <p:extLst>
      <p:ext uri="{BB962C8B-B14F-4D97-AF65-F5344CB8AC3E}">
        <p14:creationId xmlns:p14="http://schemas.microsoft.com/office/powerpoint/2010/main" val="3423998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83BED8ED-2A53-A820-C9F8-F3C372E43EA0}"/>
              </a:ext>
            </a:extLst>
          </p:cNvPr>
          <p:cNvPicPr>
            <a:picLocks noChangeAspect="1"/>
          </p:cNvPicPr>
          <p:nvPr/>
        </p:nvPicPr>
        <p:blipFill rotWithShape="1">
          <a:blip r:embed="rId2"/>
          <a:srcRect r="5680"/>
          <a:stretch/>
        </p:blipFill>
        <p:spPr>
          <a:xfrm>
            <a:off x="5698" y="0"/>
            <a:ext cx="27426302" cy="18674957"/>
          </a:xfrm>
          <a:prstGeom prst="rect">
            <a:avLst/>
          </a:prstGeom>
        </p:spPr>
      </p:pic>
      <p:sp>
        <p:nvSpPr>
          <p:cNvPr id="6" name="Google Shape;99;p20">
            <a:extLst>
              <a:ext uri="{FF2B5EF4-FFF2-40B4-BE49-F238E27FC236}">
                <a16:creationId xmlns:a16="http://schemas.microsoft.com/office/drawing/2014/main" id="{63B45D8B-8123-F7AD-28C8-F333DD47A21B}"/>
              </a:ext>
            </a:extLst>
          </p:cNvPr>
          <p:cNvSpPr txBox="1"/>
          <p:nvPr/>
        </p:nvSpPr>
        <p:spPr>
          <a:xfrm>
            <a:off x="0" y="18288000"/>
            <a:ext cx="27426302" cy="11435733"/>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6:</a:t>
            </a:r>
            <a:r>
              <a:rPr lang="en" sz="4400" dirty="0">
                <a:solidFill>
                  <a:schemeClr val="dk1"/>
                </a:solidFill>
              </a:rPr>
              <a:t> </a:t>
            </a:r>
            <a:r>
              <a:rPr lang="en-US" sz="4400" dirty="0">
                <a:solidFill>
                  <a:schemeClr val="dk1"/>
                </a:solidFill>
              </a:rPr>
              <a:t>Conceptual representation of biogeochemical changes during a coral bleaching event. Bleaching progresses from left to right, with SST values increasing until their peak and then return to ambient values. Corals experience a change in physiological state through the thermal anomaly, going from “Healthy” to “Thermal Stress Onset” to “Peak Bleaching” and lastly, “Recovering”. The associated treatment names from our experiment are written below the corals. DOM flux is highest at “Thermal Stress Onset”. In all 3 of the stressed treatments, bacterioplankton communities shift towards a “</a:t>
            </a:r>
            <a:r>
              <a:rPr lang="en-US" sz="4400" dirty="0" err="1">
                <a:solidFill>
                  <a:schemeClr val="dk1"/>
                </a:solidFill>
              </a:rPr>
              <a:t>microbialized</a:t>
            </a:r>
            <a:r>
              <a:rPr lang="en-US" sz="4400" dirty="0">
                <a:solidFill>
                  <a:schemeClr val="dk1"/>
                </a:solidFill>
              </a:rPr>
              <a:t>” state marked by increased cell counts (indicated by the size of the pie chart) and a greater relative abundance of copiotrophs and pathogens, namely in the </a:t>
            </a:r>
            <a:r>
              <a:rPr lang="en-US" sz="4400" dirty="0" err="1">
                <a:solidFill>
                  <a:schemeClr val="dk1"/>
                </a:solidFill>
              </a:rPr>
              <a:t>Alteromonadaceae</a:t>
            </a:r>
            <a:r>
              <a:rPr lang="en-US" sz="4400" dirty="0">
                <a:solidFill>
                  <a:schemeClr val="dk1"/>
                </a:solidFill>
              </a:rPr>
              <a:t>, </a:t>
            </a:r>
            <a:r>
              <a:rPr lang="en-US" sz="4400" dirty="0" err="1">
                <a:solidFill>
                  <a:schemeClr val="dk1"/>
                </a:solidFill>
              </a:rPr>
              <a:t>Pseudoalteromonadaceae</a:t>
            </a:r>
            <a:r>
              <a:rPr lang="en-US" sz="4400" dirty="0">
                <a:solidFill>
                  <a:schemeClr val="dk1"/>
                </a:solidFill>
              </a:rPr>
              <a:t>, and </a:t>
            </a:r>
            <a:r>
              <a:rPr lang="en-US" sz="4400" dirty="0" err="1">
                <a:solidFill>
                  <a:schemeClr val="dk1"/>
                </a:solidFill>
              </a:rPr>
              <a:t>Flavobacteriaceae</a:t>
            </a:r>
            <a:r>
              <a:rPr lang="en-US" sz="4400" dirty="0">
                <a:solidFill>
                  <a:schemeClr val="dk1"/>
                </a:solidFill>
              </a:rPr>
              <a:t> families. We propose that these </a:t>
            </a:r>
            <a:r>
              <a:rPr lang="en-US" sz="4400" dirty="0" err="1">
                <a:solidFill>
                  <a:schemeClr val="dk1"/>
                </a:solidFill>
              </a:rPr>
              <a:t>microbialized</a:t>
            </a:r>
            <a:r>
              <a:rPr lang="en-US" sz="4400" dirty="0">
                <a:solidFill>
                  <a:schemeClr val="dk1"/>
                </a:solidFill>
              </a:rPr>
              <a:t> communities derived from stressed coral DOM exudates further harm the corals via hypoxia from increased bacterial loads and disease from the uptick in bacterial pathogens. The state of </a:t>
            </a:r>
            <a:r>
              <a:rPr lang="en-US" sz="4400" dirty="0" err="1">
                <a:solidFill>
                  <a:schemeClr val="dk1"/>
                </a:solidFill>
              </a:rPr>
              <a:t>microbialization</a:t>
            </a:r>
            <a:r>
              <a:rPr lang="en-US" sz="4400" dirty="0">
                <a:solidFill>
                  <a:schemeClr val="dk1"/>
                </a:solidFill>
              </a:rPr>
              <a:t> is most pronounced at the onset of thermal stress, may push corals towards more severe bleaching and ultimately, mortality. </a:t>
            </a:r>
            <a:endParaRPr sz="4400" dirty="0">
              <a:solidFill>
                <a:schemeClr val="dk1"/>
              </a:solidFill>
            </a:endParaRPr>
          </a:p>
        </p:txBody>
      </p:sp>
      <p:sp>
        <p:nvSpPr>
          <p:cNvPr id="7" name="Arrow: Down 6">
            <a:extLst>
              <a:ext uri="{FF2B5EF4-FFF2-40B4-BE49-F238E27FC236}">
                <a16:creationId xmlns:a16="http://schemas.microsoft.com/office/drawing/2014/main" id="{9291664B-6100-7328-D626-72D941B1C9E9}"/>
              </a:ext>
            </a:extLst>
          </p:cNvPr>
          <p:cNvSpPr/>
          <p:nvPr/>
        </p:nvSpPr>
        <p:spPr>
          <a:xfrm rot="16200000">
            <a:off x="13479909" y="11740496"/>
            <a:ext cx="713624" cy="120370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rgbClr val="FF0000"/>
              </a:solidFill>
            </a:endParaRPr>
          </a:p>
        </p:txBody>
      </p:sp>
    </p:spTree>
    <p:extLst>
      <p:ext uri="{BB962C8B-B14F-4D97-AF65-F5344CB8AC3E}">
        <p14:creationId xmlns:p14="http://schemas.microsoft.com/office/powerpoint/2010/main" val="3726492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Google Shape;107;p21"/>
          <p:cNvSpPr txBox="1">
            <a:spLocks noGrp="1"/>
          </p:cNvSpPr>
          <p:nvPr>
            <p:ph type="body" idx="1"/>
          </p:nvPr>
        </p:nvSpPr>
        <p:spPr>
          <a:xfrm>
            <a:off x="-16579466" y="8195378"/>
            <a:ext cx="60590932" cy="24294400"/>
          </a:xfrm>
          <a:prstGeom prst="rect">
            <a:avLst/>
          </a:prstGeom>
        </p:spPr>
        <p:txBody>
          <a:bodyPr spcFirstLastPara="1" wrap="square" lIns="650132" tIns="650132" rIns="650132" bIns="650132" anchor="t" anchorCtr="0">
            <a:normAutofit/>
          </a:bodyPr>
          <a:lstStyle/>
          <a:p>
            <a:pPr marL="0" indent="0" algn="ctr">
              <a:spcAft>
                <a:spcPts val="8532"/>
              </a:spcAft>
              <a:buNone/>
            </a:pPr>
            <a:r>
              <a:rPr lang="en" sz="17598" dirty="0"/>
              <a:t>Supplemental figures</a:t>
            </a:r>
            <a:endParaRPr sz="17598"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7CCD060-FC33-C9DA-5C91-A7F2FD2190D8}"/>
              </a:ext>
            </a:extLst>
          </p:cNvPr>
          <p:cNvGrpSpPr/>
          <p:nvPr/>
        </p:nvGrpSpPr>
        <p:grpSpPr>
          <a:xfrm>
            <a:off x="1" y="203201"/>
            <a:ext cx="27432002" cy="13954992"/>
            <a:chOff x="0" y="101600"/>
            <a:chExt cx="13716001" cy="6977496"/>
          </a:xfrm>
        </p:grpSpPr>
        <p:grpSp>
          <p:nvGrpSpPr>
            <p:cNvPr id="8" name="Group 7">
              <a:extLst>
                <a:ext uri="{FF2B5EF4-FFF2-40B4-BE49-F238E27FC236}">
                  <a16:creationId xmlns:a16="http://schemas.microsoft.com/office/drawing/2014/main" id="{9547278D-1060-71AA-B66C-C20938C8EF2F}"/>
                </a:ext>
              </a:extLst>
            </p:cNvPr>
            <p:cNvGrpSpPr/>
            <p:nvPr/>
          </p:nvGrpSpPr>
          <p:grpSpPr>
            <a:xfrm>
              <a:off x="0" y="605640"/>
              <a:ext cx="13716001" cy="6473456"/>
              <a:chOff x="0" y="114300"/>
              <a:chExt cx="13716001" cy="6473456"/>
            </a:xfrm>
          </p:grpSpPr>
          <p:pic>
            <p:nvPicPr>
              <p:cNvPr id="5" name="Picture 4" descr="Chart, radar chart&#10;&#10;Description automatically generated">
                <a:extLst>
                  <a:ext uri="{FF2B5EF4-FFF2-40B4-BE49-F238E27FC236}">
                    <a16:creationId xmlns:a16="http://schemas.microsoft.com/office/drawing/2014/main" id="{0170BC64-1154-E6E8-CE39-F0CBD21C751D}"/>
                  </a:ext>
                </a:extLst>
              </p:cNvPr>
              <p:cNvPicPr>
                <a:picLocks noChangeAspect="1"/>
              </p:cNvPicPr>
              <p:nvPr/>
            </p:nvPicPr>
            <p:blipFill rotWithShape="1">
              <a:blip r:embed="rId2"/>
              <a:srcRect t="7277"/>
              <a:stretch/>
            </p:blipFill>
            <p:spPr>
              <a:xfrm>
                <a:off x="0" y="114300"/>
                <a:ext cx="7086600" cy="6473456"/>
              </a:xfrm>
              <a:prstGeom prst="rect">
                <a:avLst/>
              </a:prstGeom>
            </p:spPr>
          </p:pic>
          <p:pic>
            <p:nvPicPr>
              <p:cNvPr id="7" name="Picture 6" descr="Chart, radar chart&#10;&#10;Description automatically generated">
                <a:extLst>
                  <a:ext uri="{FF2B5EF4-FFF2-40B4-BE49-F238E27FC236}">
                    <a16:creationId xmlns:a16="http://schemas.microsoft.com/office/drawing/2014/main" id="{087A8CE0-99DD-C97C-55EE-6493B5B36960}"/>
                  </a:ext>
                </a:extLst>
              </p:cNvPr>
              <p:cNvPicPr>
                <a:picLocks noChangeAspect="1"/>
              </p:cNvPicPr>
              <p:nvPr/>
            </p:nvPicPr>
            <p:blipFill rotWithShape="1">
              <a:blip r:embed="rId3"/>
              <a:srcRect t="9204"/>
              <a:stretch/>
            </p:blipFill>
            <p:spPr>
              <a:xfrm>
                <a:off x="6743701" y="114402"/>
                <a:ext cx="6972300" cy="6368846"/>
              </a:xfrm>
              <a:prstGeom prst="rect">
                <a:avLst/>
              </a:prstGeom>
            </p:spPr>
          </p:pic>
        </p:grpSp>
        <p:sp>
          <p:nvSpPr>
            <p:cNvPr id="9" name="TextBox 8">
              <a:extLst>
                <a:ext uri="{FF2B5EF4-FFF2-40B4-BE49-F238E27FC236}">
                  <a16:creationId xmlns:a16="http://schemas.microsoft.com/office/drawing/2014/main" id="{BD4B8C61-E879-A0FF-B648-7D4581B56A70}"/>
                </a:ext>
              </a:extLst>
            </p:cNvPr>
            <p:cNvSpPr txBox="1"/>
            <p:nvPr/>
          </p:nvSpPr>
          <p:spPr>
            <a:xfrm>
              <a:off x="3205398" y="101600"/>
              <a:ext cx="1678898" cy="553998"/>
            </a:xfrm>
            <a:prstGeom prst="rect">
              <a:avLst/>
            </a:prstGeom>
            <a:noFill/>
          </p:spPr>
          <p:txBody>
            <a:bodyPr wrap="square" rtlCol="0">
              <a:spAutoFit/>
            </a:bodyPr>
            <a:lstStyle/>
            <a:p>
              <a:pPr algn="ctr"/>
              <a:r>
                <a:rPr lang="en-US" sz="6600" dirty="0"/>
                <a:t>Control</a:t>
              </a:r>
            </a:p>
          </p:txBody>
        </p:sp>
        <p:sp>
          <p:nvSpPr>
            <p:cNvPr id="10" name="TextBox 9">
              <a:extLst>
                <a:ext uri="{FF2B5EF4-FFF2-40B4-BE49-F238E27FC236}">
                  <a16:creationId xmlns:a16="http://schemas.microsoft.com/office/drawing/2014/main" id="{1FE053A4-54F4-6135-9A0A-ACE7786D2A39}"/>
                </a:ext>
              </a:extLst>
            </p:cNvPr>
            <p:cNvSpPr txBox="1"/>
            <p:nvPr/>
          </p:nvSpPr>
          <p:spPr>
            <a:xfrm>
              <a:off x="9754227" y="101600"/>
              <a:ext cx="1678898" cy="553998"/>
            </a:xfrm>
            <a:prstGeom prst="rect">
              <a:avLst/>
            </a:prstGeom>
            <a:noFill/>
          </p:spPr>
          <p:txBody>
            <a:bodyPr wrap="square" rtlCol="0">
              <a:spAutoFit/>
            </a:bodyPr>
            <a:lstStyle/>
            <a:p>
              <a:pPr algn="ctr"/>
              <a:r>
                <a:rPr lang="en-US" sz="6600" dirty="0"/>
                <a:t>Sample</a:t>
              </a:r>
            </a:p>
          </p:txBody>
        </p:sp>
      </p:grpSp>
      <p:sp>
        <p:nvSpPr>
          <p:cNvPr id="13" name="Google Shape;93;p19">
            <a:extLst>
              <a:ext uri="{FF2B5EF4-FFF2-40B4-BE49-F238E27FC236}">
                <a16:creationId xmlns:a16="http://schemas.microsoft.com/office/drawing/2014/main" id="{6B347984-F582-2A0D-1AC5-63DF0A983783}"/>
              </a:ext>
            </a:extLst>
          </p:cNvPr>
          <p:cNvSpPr txBox="1"/>
          <p:nvPr/>
        </p:nvSpPr>
        <p:spPr>
          <a:xfrm>
            <a:off x="0" y="13437207"/>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S1</a:t>
            </a:r>
            <a:r>
              <a:rPr lang="en" sz="5200" dirty="0">
                <a:solidFill>
                  <a:schemeClr val="dk1"/>
                </a:solidFill>
              </a:rPr>
              <a:t>: Representative density plots of gated SYBR polygon derived bacterial counts for a SYBR stained .2µm filtered milliq control and a SYBR stained sample.</a:t>
            </a:r>
            <a:endParaRPr sz="5200" dirty="0">
              <a:solidFill>
                <a:schemeClr val="dk1"/>
              </a:solidFill>
            </a:endParaRPr>
          </a:p>
        </p:txBody>
      </p:sp>
    </p:spTree>
    <p:extLst>
      <p:ext uri="{BB962C8B-B14F-4D97-AF65-F5344CB8AC3E}">
        <p14:creationId xmlns:p14="http://schemas.microsoft.com/office/powerpoint/2010/main" val="2353399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16579466" y="3164626"/>
            <a:ext cx="60590932" cy="4072532"/>
          </a:xfrm>
          <a:prstGeom prst="rect">
            <a:avLst/>
          </a:prstGeom>
        </p:spPr>
        <p:txBody>
          <a:bodyPr spcFirstLastPara="1" wrap="square" lIns="650132" tIns="650132" rIns="650132" bIns="650132" anchor="t" anchorCtr="0">
            <a:normAutofit/>
          </a:bodyPr>
          <a:lstStyle/>
          <a:p>
            <a:r>
              <a:rPr lang="en"/>
              <a:t>S1</a:t>
            </a:r>
            <a:endParaRPr/>
          </a:p>
        </p:txBody>
      </p:sp>
      <p:pic>
        <p:nvPicPr>
          <p:cNvPr id="113" name="Google Shape;113;p22"/>
          <p:cNvPicPr preferRelativeResize="0"/>
          <p:nvPr/>
        </p:nvPicPr>
        <p:blipFill>
          <a:blip r:embed="rId3">
            <a:alphaModFix/>
          </a:blip>
          <a:stretch>
            <a:fillRect/>
          </a:stretch>
        </p:blipFill>
        <p:spPr>
          <a:xfrm>
            <a:off x="0" y="0"/>
            <a:ext cx="27432000" cy="16769980"/>
          </a:xfrm>
          <a:prstGeom prst="rect">
            <a:avLst/>
          </a:prstGeom>
          <a:noFill/>
          <a:ln>
            <a:noFill/>
          </a:ln>
        </p:spPr>
      </p:pic>
      <p:sp>
        <p:nvSpPr>
          <p:cNvPr id="5" name="Google Shape;93;p19">
            <a:extLst>
              <a:ext uri="{FF2B5EF4-FFF2-40B4-BE49-F238E27FC236}">
                <a16:creationId xmlns:a16="http://schemas.microsoft.com/office/drawing/2014/main" id="{0DEEBA1A-E3A3-C3EF-0F0F-7C03CA50A330}"/>
              </a:ext>
            </a:extLst>
          </p:cNvPr>
          <p:cNvSpPr txBox="1"/>
          <p:nvPr/>
        </p:nvSpPr>
        <p:spPr>
          <a:xfrm>
            <a:off x="0" y="15635259"/>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S2</a:t>
            </a:r>
            <a:r>
              <a:rPr lang="en" sz="5200" dirty="0">
                <a:solidFill>
                  <a:schemeClr val="dk1"/>
                </a:solidFill>
              </a:rPr>
              <a:t>: Box and whisker plots of raw DOC exudate concentrations (µM) for the 6 treatments.</a:t>
            </a:r>
            <a:endParaRPr sz="5200" dirty="0">
              <a:solidFill>
                <a:schemeClr val="dk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14442</TotalTime>
  <Words>1401</Words>
  <Application>Microsoft Office PowerPoint</Application>
  <PresentationFormat>Custom</PresentationFormat>
  <Paragraphs>30</Paragraphs>
  <Slides>14</Slides>
  <Notes>9</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14</vt:i4>
      </vt:variant>
    </vt:vector>
  </HeadingPairs>
  <TitlesOfParts>
    <vt:vector size="16" baseType="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S1</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cp:lastModifiedBy>Wesley Sparagon</cp:lastModifiedBy>
  <cp:revision>63</cp:revision>
  <dcterms:modified xsi:type="dcterms:W3CDTF">2023-02-13T07:47:37Z</dcterms:modified>
</cp:coreProperties>
</file>